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59" r:id="rId5"/>
    <p:sldId id="335" r:id="rId6"/>
    <p:sldId id="336" r:id="rId7"/>
    <p:sldId id="338" r:id="rId8"/>
    <p:sldId id="341" r:id="rId9"/>
    <p:sldId id="340" r:id="rId10"/>
    <p:sldId id="260" r:id="rId11"/>
    <p:sldId id="261" r:id="rId12"/>
    <p:sldId id="262" r:id="rId13"/>
    <p:sldId id="284"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9" r:id="rId30"/>
    <p:sldId id="278" r:id="rId31"/>
    <p:sldId id="280" r:id="rId32"/>
    <p:sldId id="281" r:id="rId33"/>
    <p:sldId id="282" r:id="rId34"/>
    <p:sldId id="283" r:id="rId35"/>
    <p:sldId id="285" r:id="rId36"/>
    <p:sldId id="286" r:id="rId37"/>
    <p:sldId id="287" r:id="rId38"/>
    <p:sldId id="288" r:id="rId39"/>
    <p:sldId id="289" r:id="rId40"/>
    <p:sldId id="290" r:id="rId41"/>
    <p:sldId id="291" r:id="rId42"/>
    <p:sldId id="292" r:id="rId43"/>
    <p:sldId id="334" r:id="rId44"/>
    <p:sldId id="293" r:id="rId45"/>
    <p:sldId id="294" r:id="rId46"/>
    <p:sldId id="295" r:id="rId47"/>
    <p:sldId id="302" r:id="rId48"/>
    <p:sldId id="303" r:id="rId49"/>
    <p:sldId id="301" r:id="rId50"/>
    <p:sldId id="304" r:id="rId51"/>
    <p:sldId id="296" r:id="rId52"/>
    <p:sldId id="297" r:id="rId53"/>
    <p:sldId id="298" r:id="rId54"/>
    <p:sldId id="299" r:id="rId55"/>
    <p:sldId id="300"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1" autoAdjust="0"/>
    <p:restoredTop sz="94639" autoAdjust="0"/>
  </p:normalViewPr>
  <p:slideViewPr>
    <p:cSldViewPr>
      <p:cViewPr varScale="1">
        <p:scale>
          <a:sx n="91" d="100"/>
          <a:sy n="91" d="100"/>
        </p:scale>
        <p:origin x="-72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7A94F4-87F2-4126-962A-787F4A47E64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15779DD-24CE-45EC-8C21-72B86551C885}">
      <dgm:prSet/>
      <dgm:spPr/>
      <dgm:t>
        <a:bodyPr/>
        <a:lstStyle/>
        <a:p>
          <a:pPr rtl="0"/>
          <a:r>
            <a:rPr lang="en-US" dirty="0" smtClean="0"/>
            <a:t>Major Functions of </a:t>
          </a:r>
          <a:r>
            <a:rPr lang="en-US" dirty="0" err="1" smtClean="0"/>
            <a:t>jLADAW</a:t>
          </a:r>
          <a:endParaRPr lang="en-US" dirty="0"/>
        </a:p>
      </dgm:t>
    </dgm:pt>
    <dgm:pt modelId="{1C7F1691-1D15-47EB-9BDE-52B469E66A61}" type="parTrans" cxnId="{3C41EBA9-0653-4306-889E-9AEF3B906914}">
      <dgm:prSet/>
      <dgm:spPr/>
      <dgm:t>
        <a:bodyPr/>
        <a:lstStyle/>
        <a:p>
          <a:endParaRPr lang="en-US"/>
        </a:p>
      </dgm:t>
    </dgm:pt>
    <dgm:pt modelId="{DF3344AC-4300-4883-BB2A-7552457FAB3A}" type="sibTrans" cxnId="{3C41EBA9-0653-4306-889E-9AEF3B906914}">
      <dgm:prSet/>
      <dgm:spPr/>
      <dgm:t>
        <a:bodyPr/>
        <a:lstStyle/>
        <a:p>
          <a:endParaRPr lang="en-US"/>
        </a:p>
      </dgm:t>
    </dgm:pt>
    <dgm:pt modelId="{5A85FF6E-5C20-4665-A8E8-FA085F9D4224}" type="pres">
      <dgm:prSet presAssocID="{4B7A94F4-87F2-4126-962A-787F4A47E64D}" presName="Name0" presStyleCnt="0">
        <dgm:presLayoutVars>
          <dgm:dir/>
          <dgm:animLvl val="lvl"/>
          <dgm:resizeHandles val="exact"/>
        </dgm:presLayoutVars>
      </dgm:prSet>
      <dgm:spPr/>
      <dgm:t>
        <a:bodyPr/>
        <a:lstStyle/>
        <a:p>
          <a:endParaRPr lang="en-US"/>
        </a:p>
      </dgm:t>
    </dgm:pt>
    <dgm:pt modelId="{D30EF087-5A67-4579-A7E2-4FA028CE2432}" type="pres">
      <dgm:prSet presAssocID="{C15779DD-24CE-45EC-8C21-72B86551C885}" presName="linNode" presStyleCnt="0"/>
      <dgm:spPr/>
    </dgm:pt>
    <dgm:pt modelId="{EF91036C-E0EC-46C0-8D6F-216524841AAA}" type="pres">
      <dgm:prSet presAssocID="{C15779DD-24CE-45EC-8C21-72B86551C885}" presName="parentText" presStyleLbl="node1" presStyleIdx="0" presStyleCnt="1">
        <dgm:presLayoutVars>
          <dgm:chMax val="1"/>
          <dgm:bulletEnabled val="1"/>
        </dgm:presLayoutVars>
      </dgm:prSet>
      <dgm:spPr/>
      <dgm:t>
        <a:bodyPr/>
        <a:lstStyle/>
        <a:p>
          <a:endParaRPr lang="en-US"/>
        </a:p>
      </dgm:t>
    </dgm:pt>
  </dgm:ptLst>
  <dgm:cxnLst>
    <dgm:cxn modelId="{685BEE18-82A6-4AD9-8A1E-0F0285A4C655}" type="presOf" srcId="{C15779DD-24CE-45EC-8C21-72B86551C885}" destId="{EF91036C-E0EC-46C0-8D6F-216524841AAA}" srcOrd="0" destOrd="0" presId="urn:microsoft.com/office/officeart/2005/8/layout/vList5"/>
    <dgm:cxn modelId="{3C41EBA9-0653-4306-889E-9AEF3B906914}" srcId="{4B7A94F4-87F2-4126-962A-787F4A47E64D}" destId="{C15779DD-24CE-45EC-8C21-72B86551C885}" srcOrd="0" destOrd="0" parTransId="{1C7F1691-1D15-47EB-9BDE-52B469E66A61}" sibTransId="{DF3344AC-4300-4883-BB2A-7552457FAB3A}"/>
    <dgm:cxn modelId="{2A9C9A10-CCA8-401D-B0CD-15C2250E42FB}" type="presOf" srcId="{4B7A94F4-87F2-4126-962A-787F4A47E64D}" destId="{5A85FF6E-5C20-4665-A8E8-FA085F9D4224}" srcOrd="0" destOrd="0" presId="urn:microsoft.com/office/officeart/2005/8/layout/vList5"/>
    <dgm:cxn modelId="{7C81E435-0001-4F6A-8E7F-37D96A108B8F}" type="presParOf" srcId="{5A85FF6E-5C20-4665-A8E8-FA085F9D4224}" destId="{D30EF087-5A67-4579-A7E2-4FA028CE2432}" srcOrd="0" destOrd="0" presId="urn:microsoft.com/office/officeart/2005/8/layout/vList5"/>
    <dgm:cxn modelId="{5C5A475D-59BD-42A5-A33D-0C60641390B0}" type="presParOf" srcId="{D30EF087-5A67-4579-A7E2-4FA028CE2432}" destId="{EF91036C-E0EC-46C0-8D6F-216524841AA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AEA266-5DC7-4343-A4E5-631CCBDE48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DFB571C-482B-4664-B5AC-747B2F2D097A}">
      <dgm:prSet/>
      <dgm:spPr/>
      <dgm:t>
        <a:bodyPr/>
        <a:lstStyle/>
        <a:p>
          <a:pPr rtl="0"/>
          <a:r>
            <a:rPr lang="en-US" dirty="0" smtClean="0"/>
            <a:t>Querying drug target signature</a:t>
          </a:r>
          <a:endParaRPr lang="en-US" dirty="0"/>
        </a:p>
      </dgm:t>
    </dgm:pt>
    <dgm:pt modelId="{A618E707-3345-4829-9354-E11CE574AFC8}" type="parTrans" cxnId="{A1C03348-F5B5-4BFB-AE3E-3EA0E1983179}">
      <dgm:prSet/>
      <dgm:spPr/>
      <dgm:t>
        <a:bodyPr/>
        <a:lstStyle/>
        <a:p>
          <a:endParaRPr lang="en-US"/>
        </a:p>
      </dgm:t>
    </dgm:pt>
    <dgm:pt modelId="{8C516903-2D5E-4505-B799-5FA6A2C0DEE7}" type="sibTrans" cxnId="{A1C03348-F5B5-4BFB-AE3E-3EA0E1983179}">
      <dgm:prSet/>
      <dgm:spPr/>
      <dgm:t>
        <a:bodyPr/>
        <a:lstStyle/>
        <a:p>
          <a:endParaRPr lang="en-US"/>
        </a:p>
      </dgm:t>
    </dgm:pt>
    <dgm:pt modelId="{0A4EEF93-FE8B-48E1-B358-77D0BC218350}">
      <dgm:prSet/>
      <dgm:spPr/>
      <dgm:t>
        <a:bodyPr/>
        <a:lstStyle/>
        <a:p>
          <a:pPr rtl="0"/>
          <a:r>
            <a:rPr lang="en-US" dirty="0" smtClean="0"/>
            <a:t>Predicting drug similarity</a:t>
          </a:r>
          <a:endParaRPr lang="en-US" dirty="0"/>
        </a:p>
      </dgm:t>
    </dgm:pt>
    <dgm:pt modelId="{EC4E7BCF-66A5-4F69-AB61-9F8BD18AE07E}" type="parTrans" cxnId="{77500DE4-90CC-40BD-ADC7-D8A43D6C21B4}">
      <dgm:prSet/>
      <dgm:spPr/>
      <dgm:t>
        <a:bodyPr/>
        <a:lstStyle/>
        <a:p>
          <a:endParaRPr lang="en-US"/>
        </a:p>
      </dgm:t>
    </dgm:pt>
    <dgm:pt modelId="{BEBE9506-8DD9-4151-A65F-A8429DDD633A}" type="sibTrans" cxnId="{77500DE4-90CC-40BD-ADC7-D8A43D6C21B4}">
      <dgm:prSet/>
      <dgm:spPr/>
      <dgm:t>
        <a:bodyPr/>
        <a:lstStyle/>
        <a:p>
          <a:endParaRPr lang="en-US"/>
        </a:p>
      </dgm:t>
    </dgm:pt>
    <dgm:pt modelId="{39F804F0-B261-416F-B418-22E1B461ABAF}">
      <dgm:prSet/>
      <dgm:spPr/>
      <dgm:t>
        <a:bodyPr/>
        <a:lstStyle/>
        <a:p>
          <a:pPr rtl="0"/>
          <a:r>
            <a:rPr lang="en-US" dirty="0" smtClean="0"/>
            <a:t>Predicting drug efficacy</a:t>
          </a:r>
          <a:endParaRPr lang="en-US" dirty="0"/>
        </a:p>
      </dgm:t>
    </dgm:pt>
    <dgm:pt modelId="{74C41D83-E917-449C-9D3A-58B916242A33}" type="parTrans" cxnId="{D8E762F5-10DF-4902-AD7B-A3D205824ED3}">
      <dgm:prSet/>
      <dgm:spPr/>
      <dgm:t>
        <a:bodyPr/>
        <a:lstStyle/>
        <a:p>
          <a:endParaRPr lang="en-US"/>
        </a:p>
      </dgm:t>
    </dgm:pt>
    <dgm:pt modelId="{F2717C8B-A5C5-4AC0-BF70-B0CC8781BCEE}" type="sibTrans" cxnId="{D8E762F5-10DF-4902-AD7B-A3D205824ED3}">
      <dgm:prSet/>
      <dgm:spPr/>
      <dgm:t>
        <a:bodyPr/>
        <a:lstStyle/>
        <a:p>
          <a:endParaRPr lang="en-US"/>
        </a:p>
      </dgm:t>
    </dgm:pt>
    <dgm:pt modelId="{A3703BDA-EC02-4C83-A231-836F18F2F257}" type="pres">
      <dgm:prSet presAssocID="{7EAEA266-5DC7-4343-A4E5-631CCBDE48FF}" presName="linear" presStyleCnt="0">
        <dgm:presLayoutVars>
          <dgm:animLvl val="lvl"/>
          <dgm:resizeHandles val="exact"/>
        </dgm:presLayoutVars>
      </dgm:prSet>
      <dgm:spPr/>
      <dgm:t>
        <a:bodyPr/>
        <a:lstStyle/>
        <a:p>
          <a:endParaRPr lang="en-US"/>
        </a:p>
      </dgm:t>
    </dgm:pt>
    <dgm:pt modelId="{5FECEA39-4EA4-4FB4-863B-583BAD82B01C}" type="pres">
      <dgm:prSet presAssocID="{0DFB571C-482B-4664-B5AC-747B2F2D097A}" presName="parentText" presStyleLbl="node1" presStyleIdx="0" presStyleCnt="3">
        <dgm:presLayoutVars>
          <dgm:chMax val="0"/>
          <dgm:bulletEnabled val="1"/>
        </dgm:presLayoutVars>
      </dgm:prSet>
      <dgm:spPr/>
      <dgm:t>
        <a:bodyPr/>
        <a:lstStyle/>
        <a:p>
          <a:endParaRPr lang="en-US"/>
        </a:p>
      </dgm:t>
    </dgm:pt>
    <dgm:pt modelId="{8495761E-F2E5-43BA-9CB8-14BB4D104B78}" type="pres">
      <dgm:prSet presAssocID="{8C516903-2D5E-4505-B799-5FA6A2C0DEE7}" presName="spacer" presStyleCnt="0"/>
      <dgm:spPr/>
    </dgm:pt>
    <dgm:pt modelId="{B280DE4C-F32C-4D65-AD48-EA3A765B51D4}" type="pres">
      <dgm:prSet presAssocID="{0A4EEF93-FE8B-48E1-B358-77D0BC218350}" presName="parentText" presStyleLbl="node1" presStyleIdx="1" presStyleCnt="3">
        <dgm:presLayoutVars>
          <dgm:chMax val="0"/>
          <dgm:bulletEnabled val="1"/>
        </dgm:presLayoutVars>
      </dgm:prSet>
      <dgm:spPr/>
      <dgm:t>
        <a:bodyPr/>
        <a:lstStyle/>
        <a:p>
          <a:endParaRPr lang="en-US"/>
        </a:p>
      </dgm:t>
    </dgm:pt>
    <dgm:pt modelId="{B911C0DA-4F97-4E44-9781-EDF88551301D}" type="pres">
      <dgm:prSet presAssocID="{BEBE9506-8DD9-4151-A65F-A8429DDD633A}" presName="spacer" presStyleCnt="0"/>
      <dgm:spPr/>
    </dgm:pt>
    <dgm:pt modelId="{AADA0C22-98FF-4DA8-A38A-6939E3754664}" type="pres">
      <dgm:prSet presAssocID="{39F804F0-B261-416F-B418-22E1B461ABAF}" presName="parentText" presStyleLbl="node1" presStyleIdx="2" presStyleCnt="3" custLinFactNeighborY="-3661">
        <dgm:presLayoutVars>
          <dgm:chMax val="0"/>
          <dgm:bulletEnabled val="1"/>
        </dgm:presLayoutVars>
      </dgm:prSet>
      <dgm:spPr/>
      <dgm:t>
        <a:bodyPr/>
        <a:lstStyle/>
        <a:p>
          <a:endParaRPr lang="en-US"/>
        </a:p>
      </dgm:t>
    </dgm:pt>
  </dgm:ptLst>
  <dgm:cxnLst>
    <dgm:cxn modelId="{2D9330CD-2F73-47B7-9922-638F3FF7CA13}" type="presOf" srcId="{39F804F0-B261-416F-B418-22E1B461ABAF}" destId="{AADA0C22-98FF-4DA8-A38A-6939E3754664}" srcOrd="0" destOrd="0" presId="urn:microsoft.com/office/officeart/2005/8/layout/vList2"/>
    <dgm:cxn modelId="{A1C03348-F5B5-4BFB-AE3E-3EA0E1983179}" srcId="{7EAEA266-5DC7-4343-A4E5-631CCBDE48FF}" destId="{0DFB571C-482B-4664-B5AC-747B2F2D097A}" srcOrd="0" destOrd="0" parTransId="{A618E707-3345-4829-9354-E11CE574AFC8}" sibTransId="{8C516903-2D5E-4505-B799-5FA6A2C0DEE7}"/>
    <dgm:cxn modelId="{D7104AE7-AA1F-407B-8EA4-10B294905F10}" type="presOf" srcId="{0DFB571C-482B-4664-B5AC-747B2F2D097A}" destId="{5FECEA39-4EA4-4FB4-863B-583BAD82B01C}" srcOrd="0" destOrd="0" presId="urn:microsoft.com/office/officeart/2005/8/layout/vList2"/>
    <dgm:cxn modelId="{1DF78A4D-6632-46AF-A3A2-406A92AB35BB}" type="presOf" srcId="{0A4EEF93-FE8B-48E1-B358-77D0BC218350}" destId="{B280DE4C-F32C-4D65-AD48-EA3A765B51D4}" srcOrd="0" destOrd="0" presId="urn:microsoft.com/office/officeart/2005/8/layout/vList2"/>
    <dgm:cxn modelId="{D7734CE5-761A-451E-9C88-1AE0F098F09A}" type="presOf" srcId="{7EAEA266-5DC7-4343-A4E5-631CCBDE48FF}" destId="{A3703BDA-EC02-4C83-A231-836F18F2F257}" srcOrd="0" destOrd="0" presId="urn:microsoft.com/office/officeart/2005/8/layout/vList2"/>
    <dgm:cxn modelId="{77500DE4-90CC-40BD-ADC7-D8A43D6C21B4}" srcId="{7EAEA266-5DC7-4343-A4E5-631CCBDE48FF}" destId="{0A4EEF93-FE8B-48E1-B358-77D0BC218350}" srcOrd="1" destOrd="0" parTransId="{EC4E7BCF-66A5-4F69-AB61-9F8BD18AE07E}" sibTransId="{BEBE9506-8DD9-4151-A65F-A8429DDD633A}"/>
    <dgm:cxn modelId="{D8E762F5-10DF-4902-AD7B-A3D205824ED3}" srcId="{7EAEA266-5DC7-4343-A4E5-631CCBDE48FF}" destId="{39F804F0-B261-416F-B418-22E1B461ABAF}" srcOrd="2" destOrd="0" parTransId="{74C41D83-E917-449C-9D3A-58B916242A33}" sibTransId="{F2717C8B-A5C5-4AC0-BF70-B0CC8781BCEE}"/>
    <dgm:cxn modelId="{DF784CED-2494-4BCE-9C52-E104B001DE26}" type="presParOf" srcId="{A3703BDA-EC02-4C83-A231-836F18F2F257}" destId="{5FECEA39-4EA4-4FB4-863B-583BAD82B01C}" srcOrd="0" destOrd="0" presId="urn:microsoft.com/office/officeart/2005/8/layout/vList2"/>
    <dgm:cxn modelId="{7979F371-B674-4000-B796-7FF79119CD12}" type="presParOf" srcId="{A3703BDA-EC02-4C83-A231-836F18F2F257}" destId="{8495761E-F2E5-43BA-9CB8-14BB4D104B78}" srcOrd="1" destOrd="0" presId="urn:microsoft.com/office/officeart/2005/8/layout/vList2"/>
    <dgm:cxn modelId="{76D005C6-DEA5-4127-8D5A-2B0BC31805D6}" type="presParOf" srcId="{A3703BDA-EC02-4C83-A231-836F18F2F257}" destId="{B280DE4C-F32C-4D65-AD48-EA3A765B51D4}" srcOrd="2" destOrd="0" presId="urn:microsoft.com/office/officeart/2005/8/layout/vList2"/>
    <dgm:cxn modelId="{55491D56-95B8-4B2A-8228-F952AF7FAF43}" type="presParOf" srcId="{A3703BDA-EC02-4C83-A231-836F18F2F257}" destId="{B911C0DA-4F97-4E44-9781-EDF88551301D}" srcOrd="3" destOrd="0" presId="urn:microsoft.com/office/officeart/2005/8/layout/vList2"/>
    <dgm:cxn modelId="{05116162-DDC2-4301-B3C7-C46CF5762466}" type="presParOf" srcId="{A3703BDA-EC02-4C83-A231-836F18F2F257}" destId="{AADA0C22-98FF-4DA8-A38A-6939E3754664}"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029DDC-DC09-4EA8-A601-6DD9D5F31618}" type="datetimeFigureOut">
              <a:rPr lang="en-US" smtClean="0"/>
              <a:t>11/16/2013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DA6DE6-C167-4520-9C3C-9BC8985809B0}" type="slidenum">
              <a:rPr lang="en-US" smtClean="0"/>
              <a:t>‹#›</a:t>
            </a:fld>
            <a:endParaRPr lang="en-US" dirty="0"/>
          </a:p>
        </p:txBody>
      </p:sp>
    </p:spTree>
    <p:extLst>
      <p:ext uri="{BB962C8B-B14F-4D97-AF65-F5344CB8AC3E}">
        <p14:creationId xmlns:p14="http://schemas.microsoft.com/office/powerpoint/2010/main" val="2536297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DA6DE6-C167-4520-9C3C-9BC8985809B0}" type="slidenum">
              <a:rPr lang="en-US" smtClean="0"/>
              <a:t>14</a:t>
            </a:fld>
            <a:endParaRPr lang="en-US"/>
          </a:p>
        </p:txBody>
      </p:sp>
    </p:spTree>
    <p:extLst>
      <p:ext uri="{BB962C8B-B14F-4D97-AF65-F5344CB8AC3E}">
        <p14:creationId xmlns:p14="http://schemas.microsoft.com/office/powerpoint/2010/main" val="3559111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295277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331433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164057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139525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100790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75319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118271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92057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305616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301608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C1AC6E-577E-48AF-9769-BC6F6266215C}" type="datetimeFigureOut">
              <a:rPr lang="en-US" smtClean="0"/>
              <a:t>11/16/2013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662C29-EC47-49B5-8876-07FFF68904F8}" type="slidenum">
              <a:rPr lang="en-US" smtClean="0"/>
              <a:t>‹#›</a:t>
            </a:fld>
            <a:endParaRPr lang="en-US" dirty="0"/>
          </a:p>
        </p:txBody>
      </p:sp>
    </p:spTree>
    <p:extLst>
      <p:ext uri="{BB962C8B-B14F-4D97-AF65-F5344CB8AC3E}">
        <p14:creationId xmlns:p14="http://schemas.microsoft.com/office/powerpoint/2010/main" val="126830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1AC6E-577E-48AF-9769-BC6F6266215C}" type="datetimeFigureOut">
              <a:rPr lang="en-US" smtClean="0"/>
              <a:t>11/16/2013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62C29-EC47-49B5-8876-07FFF68904F8}" type="slidenum">
              <a:rPr lang="en-US" smtClean="0"/>
              <a:t>‹#›</a:t>
            </a:fld>
            <a:endParaRPr lang="en-US" dirty="0"/>
          </a:p>
        </p:txBody>
      </p:sp>
    </p:spTree>
    <p:extLst>
      <p:ext uri="{BB962C8B-B14F-4D97-AF65-F5344CB8AC3E}">
        <p14:creationId xmlns:p14="http://schemas.microsoft.com/office/powerpoint/2010/main" val="242399941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Brief Introduction to </a:t>
            </a:r>
            <a:r>
              <a:rPr lang="en-US" dirty="0" err="1" smtClean="0"/>
              <a:t>jLINDAW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676400" y="1828800"/>
            <a:ext cx="5689178" cy="4525963"/>
          </a:xfrm>
        </p:spPr>
      </p:pic>
    </p:spTree>
    <p:extLst>
      <p:ext uri="{BB962C8B-B14F-4D97-AF65-F5344CB8AC3E}">
        <p14:creationId xmlns:p14="http://schemas.microsoft.com/office/powerpoint/2010/main" val="2656186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Glance  </a:t>
            </a:r>
            <a:r>
              <a:rPr lang="en-US" dirty="0" err="1" smtClean="0"/>
              <a:t>jLINDAW</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7871" y="1600200"/>
            <a:ext cx="5608258" cy="4525963"/>
          </a:xfrm>
        </p:spPr>
      </p:pic>
    </p:spTree>
    <p:extLst>
      <p:ext uri="{BB962C8B-B14F-4D97-AF65-F5344CB8AC3E}">
        <p14:creationId xmlns:p14="http://schemas.microsoft.com/office/powerpoint/2010/main" val="161314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099751161"/>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0115781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35003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fontScale="90000"/>
          </a:bodyPr>
          <a:lstStyle/>
          <a:p>
            <a:pPr marL="857250" indent="-857250">
              <a:buFont typeface="+mj-lt"/>
              <a:buAutoNum type="arabicPeriod"/>
            </a:pPr>
            <a:r>
              <a:rPr lang="en-US" dirty="0" smtClean="0"/>
              <a:t>Use case of Querying drug target signatures</a:t>
            </a:r>
            <a:endParaRPr lang="en-US" dirty="0"/>
          </a:p>
        </p:txBody>
      </p:sp>
      <p:sp>
        <p:nvSpPr>
          <p:cNvPr id="4" name="Vertical Text Placeholder 3"/>
          <p:cNvSpPr>
            <a:spLocks noGrp="1"/>
          </p:cNvSpPr>
          <p:nvPr>
            <p:ph type="body" orient="vert" idx="4294967295"/>
          </p:nvPr>
        </p:nvSpPr>
        <p:spPr>
          <a:xfrm>
            <a:off x="0" y="1600200"/>
            <a:ext cx="8229600" cy="4525963"/>
          </a:xfrm>
        </p:spPr>
        <p:txBody>
          <a:bodyPr/>
          <a:lstStyle/>
          <a:p>
            <a:pPr marL="514350" indent="-514350">
              <a:buFont typeface="+mj-lt"/>
              <a:buAutoNum type="arabicPeriod"/>
            </a:pPr>
            <a:endParaRPr lang="en-US" dirty="0" smtClean="0"/>
          </a:p>
          <a:p>
            <a:pPr marL="514350" indent="-514350">
              <a:buFont typeface="+mj-lt"/>
              <a:buAutoNum type="arabicParenR"/>
            </a:pPr>
            <a:r>
              <a:rPr lang="en-US" dirty="0" smtClean="0"/>
              <a:t>Input the name(full or partial) or the LINCS ID of the drug or compound</a:t>
            </a:r>
          </a:p>
          <a:p>
            <a:pPr marL="514350" indent="-514350">
              <a:buFont typeface="+mj-lt"/>
              <a:buAutoNum type="arabicParenR"/>
            </a:pPr>
            <a:r>
              <a:rPr lang="en-US" dirty="0" smtClean="0"/>
              <a:t>Select Fuzziness Metric Type</a:t>
            </a:r>
          </a:p>
          <a:p>
            <a:pPr marL="514350" indent="-514350">
              <a:buFont typeface="+mj-lt"/>
              <a:buAutoNum type="arabicParenR"/>
            </a:pPr>
            <a:r>
              <a:rPr lang="en-US" dirty="0" smtClean="0"/>
              <a:t>Select the Fuzziness Level</a:t>
            </a:r>
          </a:p>
          <a:p>
            <a:pPr marL="514350" indent="-514350">
              <a:buFont typeface="+mj-lt"/>
              <a:buAutoNum type="arabicParenR"/>
            </a:pPr>
            <a:r>
              <a:rPr lang="en-US" dirty="0" smtClean="0"/>
              <a:t>Query from Data Warehouse</a:t>
            </a:r>
            <a:endParaRPr lang="en-US" dirty="0"/>
          </a:p>
        </p:txBody>
      </p:sp>
    </p:spTree>
    <p:extLst>
      <p:ext uri="{BB962C8B-B14F-4D97-AF65-F5344CB8AC3E}">
        <p14:creationId xmlns:p14="http://schemas.microsoft.com/office/powerpoint/2010/main" val="1400792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(1) Input the name(full or partial) or the LINCS ID of the drug or compound</a:t>
            </a:r>
          </a:p>
        </p:txBody>
      </p:sp>
      <p:sp>
        <p:nvSpPr>
          <p:cNvPr id="3" name="Subtitle 2"/>
          <p:cNvSpPr>
            <a:spLocks noGrp="1"/>
          </p:cNvSpPr>
          <p:nvPr>
            <p:ph type="subTitle" idx="1"/>
          </p:nvPr>
        </p:nvSpPr>
        <p:spPr>
          <a:xfrm>
            <a:off x="1219200" y="4953000"/>
            <a:ext cx="6400800" cy="1371600"/>
          </a:xfrm>
        </p:spPr>
        <p:txBody>
          <a:bodyPr/>
          <a:lstStyle/>
          <a:p>
            <a:r>
              <a:rPr lang="en-US" dirty="0" smtClean="0"/>
              <a:t> illustrate the steps to select the Drug</a:t>
            </a:r>
            <a:endParaRPr lang="en-US" dirty="0"/>
          </a:p>
        </p:txBody>
      </p:sp>
    </p:spTree>
    <p:extLst>
      <p:ext uri="{BB962C8B-B14F-4D97-AF65-F5344CB8AC3E}">
        <p14:creationId xmlns:p14="http://schemas.microsoft.com/office/powerpoint/2010/main" val="99517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Move mouse to the input </a:t>
            </a:r>
            <a:r>
              <a:rPr lang="en-US" sz="2800" dirty="0" err="1" smtClean="0"/>
              <a:t>ComboBox</a:t>
            </a:r>
            <a:r>
              <a:rPr lang="en-US" sz="2800" dirty="0" smtClean="0"/>
              <a:t> and slide it down</a:t>
            </a:r>
          </a:p>
        </p:txBody>
      </p:sp>
      <p:sp>
        <p:nvSpPr>
          <p:cNvPr id="13" name="Content Placeholder 12"/>
          <p:cNvSpPr>
            <a:spLocks noGrp="1"/>
          </p:cNvSpPr>
          <p:nvPr>
            <p:ph idx="1"/>
          </p:nvPr>
        </p:nvSpPr>
        <p:spPr/>
        <p:txBody>
          <a:bodyPr/>
          <a:lstStyle/>
          <a:p>
            <a:endParaRPr lang="en-US"/>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6064" y="1600200"/>
            <a:ext cx="5490698" cy="4428898"/>
          </a:xfrm>
          <a:prstGeom prst="rect">
            <a:avLst/>
          </a:prstGeom>
        </p:spPr>
      </p:pic>
      <p:sp>
        <p:nvSpPr>
          <p:cNvPr id="11" name="Rectangle 10"/>
          <p:cNvSpPr/>
          <p:nvPr/>
        </p:nvSpPr>
        <p:spPr>
          <a:xfrm>
            <a:off x="1874552" y="2154195"/>
            <a:ext cx="26670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2" name="Right Arrow 11"/>
          <p:cNvSpPr/>
          <p:nvPr/>
        </p:nvSpPr>
        <p:spPr>
          <a:xfrm rot="1673161">
            <a:off x="919256" y="1892575"/>
            <a:ext cx="990600" cy="266700"/>
          </a:xfrm>
          <a:prstGeom prst="rightArrow">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4896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6483" y="1600200"/>
            <a:ext cx="5611033" cy="4525963"/>
          </a:xfrm>
        </p:spPr>
      </p:pic>
      <p:sp>
        <p:nvSpPr>
          <p:cNvPr id="2" name="Title 1"/>
          <p:cNvSpPr>
            <a:spLocks noGrp="1"/>
          </p:cNvSpPr>
          <p:nvPr>
            <p:ph type="title"/>
          </p:nvPr>
        </p:nvSpPr>
        <p:spPr/>
        <p:txBody>
          <a:bodyPr>
            <a:normAutofit fontScale="90000"/>
          </a:bodyPr>
          <a:lstStyle/>
          <a:p>
            <a:r>
              <a:rPr lang="en-US" dirty="0" smtClean="0"/>
              <a:t>Select the “Drug” item in the slide down list</a:t>
            </a:r>
            <a:endParaRPr lang="en-US" dirty="0"/>
          </a:p>
        </p:txBody>
      </p:sp>
      <p:sp>
        <p:nvSpPr>
          <p:cNvPr id="8" name="Rectangle 7"/>
          <p:cNvSpPr/>
          <p:nvPr/>
        </p:nvSpPr>
        <p:spPr>
          <a:xfrm>
            <a:off x="1905000" y="2133600"/>
            <a:ext cx="2895600" cy="914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ight Arrow 8"/>
          <p:cNvSpPr/>
          <p:nvPr/>
        </p:nvSpPr>
        <p:spPr>
          <a:xfrm rot="2024810">
            <a:off x="1078588" y="2075062"/>
            <a:ext cx="990600" cy="342900"/>
          </a:xfrm>
          <a:prstGeom prst="rightArrow">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2358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Select Drug Dialog jumps out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Tree>
    <p:extLst>
      <p:ext uri="{BB962C8B-B14F-4D97-AF65-F5344CB8AC3E}">
        <p14:creationId xmlns:p14="http://schemas.microsoft.com/office/powerpoint/2010/main" val="1864357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Input Drug Description or LINCS ID</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2819400" y="2133600"/>
            <a:ext cx="12954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609600" y="1371600"/>
            <a:ext cx="990600" cy="369332"/>
          </a:xfrm>
          <a:prstGeom prst="rect">
            <a:avLst/>
          </a:prstGeom>
          <a:noFill/>
        </p:spPr>
        <p:txBody>
          <a:bodyPr wrap="square" rtlCol="0">
            <a:spAutoFit/>
          </a:bodyPr>
          <a:lstStyle/>
          <a:p>
            <a:r>
              <a:rPr lang="en-US" dirty="0" smtClean="0"/>
              <a:t>LINCS ID</a:t>
            </a:r>
            <a:endParaRPr lang="en-US" dirty="0"/>
          </a:p>
        </p:txBody>
      </p:sp>
      <p:sp>
        <p:nvSpPr>
          <p:cNvPr id="7" name="Right Arrow 6"/>
          <p:cNvSpPr/>
          <p:nvPr/>
        </p:nvSpPr>
        <p:spPr>
          <a:xfrm rot="1725189">
            <a:off x="1511364" y="1688120"/>
            <a:ext cx="1394116" cy="304800"/>
          </a:xfrm>
          <a:prstGeom prst="rightArrow">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819401" y="2438400"/>
            <a:ext cx="1295400" cy="17145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TextBox 8"/>
          <p:cNvSpPr txBox="1"/>
          <p:nvPr/>
        </p:nvSpPr>
        <p:spPr>
          <a:xfrm>
            <a:off x="177115" y="3048000"/>
            <a:ext cx="1371600" cy="369332"/>
          </a:xfrm>
          <a:prstGeom prst="rect">
            <a:avLst/>
          </a:prstGeom>
          <a:noFill/>
        </p:spPr>
        <p:txBody>
          <a:bodyPr wrap="square" rtlCol="0">
            <a:spAutoFit/>
          </a:bodyPr>
          <a:lstStyle/>
          <a:p>
            <a:r>
              <a:rPr lang="en-US" dirty="0" smtClean="0"/>
              <a:t>Description</a:t>
            </a:r>
            <a:endParaRPr lang="en-US" dirty="0"/>
          </a:p>
        </p:txBody>
      </p:sp>
      <p:sp>
        <p:nvSpPr>
          <p:cNvPr id="10" name="Right Arrow 9"/>
          <p:cNvSpPr/>
          <p:nvPr/>
        </p:nvSpPr>
        <p:spPr>
          <a:xfrm rot="20417379">
            <a:off x="1439331" y="2756236"/>
            <a:ext cx="1418968" cy="3048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11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some option boxes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4114800" y="2133600"/>
            <a:ext cx="20574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4813472" y="1428750"/>
            <a:ext cx="990600" cy="4191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normAutofit fontScale="90000"/>
          </a:bodyPr>
          <a:lstStyle/>
          <a:p>
            <a:r>
              <a:rPr lang="en-US" dirty="0" smtClean="0"/>
              <a:t>“Match Drug </a:t>
            </a:r>
            <a:r>
              <a:rPr lang="en-US" dirty="0" err="1" smtClean="0"/>
              <a:t>ID”</a:t>
            </a:r>
            <a:r>
              <a:rPr lang="en-US" dirty="0" err="1" smtClean="0">
                <a:sym typeface="Wingdings" panose="05000000000000000000" pitchFamily="2" charset="2"/>
              </a:rPr>
              <a:t>search</a:t>
            </a:r>
            <a:r>
              <a:rPr lang="en-US" dirty="0" smtClean="0">
                <a:sym typeface="Wingdings" panose="05000000000000000000" pitchFamily="2" charset="2"/>
              </a:rPr>
              <a:t> the drug by Inputted ID in the left </a:t>
            </a:r>
            <a:r>
              <a:rPr lang="en-US" dirty="0" err="1" smtClean="0">
                <a:sym typeface="Wingdings" panose="05000000000000000000" pitchFamily="2" charset="2"/>
              </a:rPr>
              <a:t>editbox</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4191000" y="2209800"/>
            <a:ext cx="7620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4324865" y="1295400"/>
            <a:ext cx="304800" cy="838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819400" y="2133600"/>
            <a:ext cx="1295400" cy="3048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3409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pLINDAW</a:t>
            </a:r>
            <a:r>
              <a:rPr lang="en-US" dirty="0" smtClean="0"/>
              <a:t>: A Fuzzy Query Based Data Warehouse System</a:t>
            </a:r>
            <a:endParaRPr lang="en-US" dirty="0"/>
          </a:p>
        </p:txBody>
      </p:sp>
      <p:sp>
        <p:nvSpPr>
          <p:cNvPr id="6" name="Subtitle 5"/>
          <p:cNvSpPr>
            <a:spLocks noGrp="1"/>
          </p:cNvSpPr>
          <p:nvPr>
            <p:ph type="subTitle" idx="1"/>
          </p:nvPr>
        </p:nvSpPr>
        <p:spPr/>
        <p:txBody>
          <a:bodyPr>
            <a:normAutofit/>
          </a:bodyPr>
          <a:lstStyle/>
          <a:p>
            <a:r>
              <a:rPr lang="en-US" smtClean="0"/>
              <a:t>Kun </a:t>
            </a:r>
            <a:r>
              <a:rPr lang="en-US"/>
              <a:t>Wei </a:t>
            </a:r>
            <a:r>
              <a:rPr lang="en-US" smtClean="0"/>
              <a:t>and Jing Su</a:t>
            </a:r>
            <a:endParaRPr lang="en-US" dirty="0" smtClean="0"/>
          </a:p>
          <a:p>
            <a:r>
              <a:rPr lang="en-US" sz="2600" dirty="0"/>
              <a:t>Center for Bioinformatics and Systems </a:t>
            </a:r>
            <a:r>
              <a:rPr lang="en-US" sz="2600" dirty="0" smtClean="0"/>
              <a:t>Biology</a:t>
            </a:r>
          </a:p>
          <a:p>
            <a:r>
              <a:rPr lang="en-US" sz="2600" dirty="0" smtClean="0"/>
              <a:t>Wake Forest School of Medicine</a:t>
            </a:r>
            <a:endParaRPr lang="en-US" sz="2600" dirty="0"/>
          </a:p>
        </p:txBody>
      </p:sp>
    </p:spTree>
    <p:extLst>
      <p:ext uri="{BB962C8B-B14F-4D97-AF65-F5344CB8AC3E}">
        <p14:creationId xmlns:p14="http://schemas.microsoft.com/office/powerpoint/2010/main" val="1581166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“Match Drug </a:t>
            </a:r>
            <a:r>
              <a:rPr lang="en-US" sz="3600" dirty="0" err="1" smtClean="0"/>
              <a:t>Description”</a:t>
            </a:r>
            <a:r>
              <a:rPr lang="en-US" sz="3600" dirty="0" err="1" smtClean="0">
                <a:sym typeface="Wingdings" panose="05000000000000000000" pitchFamily="2" charset="2"/>
              </a:rPr>
              <a:t>Search</a:t>
            </a:r>
            <a:r>
              <a:rPr lang="en-US" sz="3600" dirty="0" smtClean="0">
                <a:sym typeface="Wingdings" panose="05000000000000000000" pitchFamily="2" charset="2"/>
              </a:rPr>
              <a:t> the drug by inputted description in the left </a:t>
            </a:r>
            <a:r>
              <a:rPr lang="en-US" sz="3600" dirty="0" err="1" smtClean="0">
                <a:sym typeface="Wingdings" panose="05000000000000000000" pitchFamily="2" charset="2"/>
              </a:rPr>
              <a:t>editbox</a:t>
            </a:r>
            <a:endParaRPr lang="en-US" sz="36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4191000" y="2438400"/>
            <a:ext cx="990600" cy="152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817341" y="2438400"/>
            <a:ext cx="1295400" cy="2286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Down Arrow 6"/>
          <p:cNvSpPr/>
          <p:nvPr/>
        </p:nvSpPr>
        <p:spPr>
          <a:xfrm>
            <a:off x="4697627" y="1348946"/>
            <a:ext cx="381000" cy="10668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626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“Match Both” indicates the result will match both ID and Description inputted in the left two </a:t>
            </a:r>
            <a:r>
              <a:rPr lang="en-US" sz="2800" dirty="0" err="1" smtClean="0"/>
              <a:t>editboxes</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5105400" y="2209800"/>
            <a:ext cx="5334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5219700" y="1295400"/>
            <a:ext cx="304800" cy="838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819400" y="2209800"/>
            <a:ext cx="1295400" cy="2286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819400" y="2438400"/>
            <a:ext cx="1295400" cy="1524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914400" y="2238345"/>
            <a:ext cx="739346" cy="400110"/>
          </a:xfrm>
          <a:prstGeom prst="rect">
            <a:avLst/>
          </a:prstGeom>
          <a:noFill/>
        </p:spPr>
        <p:txBody>
          <a:bodyPr wrap="square" rtlCol="0">
            <a:spAutoFit/>
          </a:bodyPr>
          <a:lstStyle/>
          <a:p>
            <a:r>
              <a:rPr lang="en-US" sz="2000" dirty="0" smtClean="0">
                <a:solidFill>
                  <a:schemeClr val="accent6">
                    <a:lumMod val="75000"/>
                  </a:schemeClr>
                </a:solidFill>
              </a:rPr>
              <a:t>AND</a:t>
            </a:r>
            <a:endParaRPr lang="en-US" dirty="0">
              <a:solidFill>
                <a:schemeClr val="accent6">
                  <a:lumMod val="75000"/>
                </a:schemeClr>
              </a:solidFill>
            </a:endParaRPr>
          </a:p>
        </p:txBody>
      </p:sp>
      <p:sp>
        <p:nvSpPr>
          <p:cNvPr id="11" name="Left Brace 10"/>
          <p:cNvSpPr/>
          <p:nvPr/>
        </p:nvSpPr>
        <p:spPr>
          <a:xfrm>
            <a:off x="2438400" y="2175819"/>
            <a:ext cx="381000" cy="414981"/>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3400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 Any” indicates the result will match either ID or Description</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5562600" y="2209800"/>
            <a:ext cx="6096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Left Brace 5"/>
          <p:cNvSpPr/>
          <p:nvPr/>
        </p:nvSpPr>
        <p:spPr>
          <a:xfrm>
            <a:off x="2438400" y="2175819"/>
            <a:ext cx="381000" cy="414981"/>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Rectangle 6"/>
          <p:cNvSpPr/>
          <p:nvPr/>
        </p:nvSpPr>
        <p:spPr>
          <a:xfrm>
            <a:off x="2819400" y="2209800"/>
            <a:ext cx="1295400" cy="2286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819400" y="2438400"/>
            <a:ext cx="1295400" cy="1524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914400" y="2238345"/>
            <a:ext cx="739346" cy="400110"/>
          </a:xfrm>
          <a:prstGeom prst="rect">
            <a:avLst/>
          </a:prstGeom>
          <a:noFill/>
        </p:spPr>
        <p:txBody>
          <a:bodyPr wrap="square" rtlCol="0">
            <a:spAutoFit/>
          </a:bodyPr>
          <a:lstStyle/>
          <a:p>
            <a:r>
              <a:rPr lang="en-US" sz="2000" dirty="0" smtClean="0">
                <a:solidFill>
                  <a:schemeClr val="accent6">
                    <a:lumMod val="75000"/>
                  </a:schemeClr>
                </a:solidFill>
              </a:rPr>
              <a:t>OR</a:t>
            </a:r>
            <a:endParaRPr lang="en-US" dirty="0">
              <a:solidFill>
                <a:schemeClr val="accent6">
                  <a:lumMod val="75000"/>
                </a:schemeClr>
              </a:solidFill>
            </a:endParaRPr>
          </a:p>
        </p:txBody>
      </p:sp>
      <p:sp>
        <p:nvSpPr>
          <p:cNvPr id="10" name="Down Arrow 9"/>
          <p:cNvSpPr/>
          <p:nvPr/>
        </p:nvSpPr>
        <p:spPr>
          <a:xfrm>
            <a:off x="5715000" y="1305697"/>
            <a:ext cx="304800" cy="838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905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“Exact Match” indicates that the result have to match either full their ID or Description exactly.</a:t>
            </a:r>
            <a:endParaRPr lang="en-US" sz="3200" dirty="0"/>
          </a:p>
        </p:txBody>
      </p:sp>
      <p:pic>
        <p:nvPicPr>
          <p:cNvPr id="3074" name="Picture 2" descr="C:\Users\kwei\Pictures\t.png"/>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1757854" y="1600200"/>
            <a:ext cx="5628292"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38800" y="2438400"/>
            <a:ext cx="6096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5715000" y="1305696"/>
            <a:ext cx="304800" cy="11327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819400" y="2209800"/>
            <a:ext cx="1295400" cy="2286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819400" y="2438400"/>
            <a:ext cx="1295400" cy="1524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228600" y="1662380"/>
            <a:ext cx="1600200" cy="1323439"/>
          </a:xfrm>
          <a:prstGeom prst="rect">
            <a:avLst/>
          </a:prstGeom>
          <a:noFill/>
        </p:spPr>
        <p:txBody>
          <a:bodyPr wrap="square" rtlCol="0">
            <a:spAutoFit/>
          </a:bodyPr>
          <a:lstStyle/>
          <a:p>
            <a:r>
              <a:rPr lang="en-US" sz="2000" dirty="0" smtClean="0">
                <a:solidFill>
                  <a:schemeClr val="accent6">
                    <a:lumMod val="75000"/>
                  </a:schemeClr>
                </a:solidFill>
              </a:rPr>
              <a:t>EXACTLY match their ID or Description</a:t>
            </a:r>
            <a:endParaRPr lang="en-US" dirty="0">
              <a:solidFill>
                <a:schemeClr val="accent6">
                  <a:lumMod val="75000"/>
                </a:schemeClr>
              </a:solidFill>
            </a:endParaRPr>
          </a:p>
        </p:txBody>
      </p:sp>
      <p:sp>
        <p:nvSpPr>
          <p:cNvPr id="4" name="Right Arrow 3"/>
          <p:cNvSpPr/>
          <p:nvPr/>
        </p:nvSpPr>
        <p:spPr>
          <a:xfrm>
            <a:off x="1524000" y="2209800"/>
            <a:ext cx="1143000" cy="304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702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 this “Search” Button to filter the whole Drug or compound</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6172200" y="2133600"/>
            <a:ext cx="6858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6324600" y="1371600"/>
            <a:ext cx="304800" cy="7620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717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01000" cy="1143000"/>
          </a:xfrm>
        </p:spPr>
        <p:txBody>
          <a:bodyPr>
            <a:noAutofit/>
          </a:bodyPr>
          <a:lstStyle/>
          <a:p>
            <a:r>
              <a:rPr lang="en-US" sz="3200" dirty="0" smtClean="0"/>
              <a:t>All results which match the conditions above will be displayed in this list.</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2133600" y="3352800"/>
            <a:ext cx="2286000" cy="2438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Bent-Up Arrow 5"/>
          <p:cNvSpPr/>
          <p:nvPr/>
        </p:nvSpPr>
        <p:spPr>
          <a:xfrm rot="5400000">
            <a:off x="95250" y="2038350"/>
            <a:ext cx="2438400" cy="1409700"/>
          </a:xfrm>
          <a:prstGeom prst="bentUpArrow">
            <a:avLst>
              <a:gd name="adj1" fmla="val 25000"/>
              <a:gd name="adj2" fmla="val 15942"/>
              <a:gd name="adj3" fmla="val 232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67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1143000"/>
          </a:xfrm>
        </p:spPr>
        <p:txBody>
          <a:bodyPr>
            <a:noAutofit/>
          </a:bodyPr>
          <a:lstStyle/>
          <a:p>
            <a:r>
              <a:rPr lang="en-US" sz="2800" dirty="0" smtClean="0"/>
              <a:t>For example: we want to select the Drug which ID is “BRD-K54018158-001-02-8”, but we just remember the prefix “BRD-K54”, so we just input the prefix in the Drug ID Box.</a:t>
            </a:r>
            <a:endParaRPr lang="en-US" sz="2800" dirty="0"/>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11260"/>
            <a:ext cx="5613823" cy="4503843"/>
          </a:xfrm>
        </p:spPr>
      </p:pic>
      <p:sp>
        <p:nvSpPr>
          <p:cNvPr id="7" name="Rectangle 6"/>
          <p:cNvSpPr/>
          <p:nvPr/>
        </p:nvSpPr>
        <p:spPr>
          <a:xfrm>
            <a:off x="2895600" y="2133600"/>
            <a:ext cx="12192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Down Arrow 7"/>
          <p:cNvSpPr/>
          <p:nvPr/>
        </p:nvSpPr>
        <p:spPr>
          <a:xfrm>
            <a:off x="3276600" y="1371600"/>
            <a:ext cx="304800" cy="7620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215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check the option</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11260"/>
            <a:ext cx="5613823" cy="4503843"/>
          </a:xfrm>
        </p:spPr>
      </p:pic>
      <p:sp>
        <p:nvSpPr>
          <p:cNvPr id="5" name="Rectangle 4"/>
          <p:cNvSpPr/>
          <p:nvPr/>
        </p:nvSpPr>
        <p:spPr>
          <a:xfrm>
            <a:off x="5029200" y="2209800"/>
            <a:ext cx="6096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5181600" y="1447800"/>
            <a:ext cx="304800" cy="7620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67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“Search” button to powder it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00200"/>
            <a:ext cx="5613823" cy="4525963"/>
          </a:xfrm>
        </p:spPr>
      </p:pic>
      <p:sp>
        <p:nvSpPr>
          <p:cNvPr id="5" name="Rectangle 4"/>
          <p:cNvSpPr/>
          <p:nvPr/>
        </p:nvSpPr>
        <p:spPr>
          <a:xfrm>
            <a:off x="6172200" y="2133600"/>
            <a:ext cx="6858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6324600" y="1143000"/>
            <a:ext cx="381000" cy="914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133600" y="3276600"/>
            <a:ext cx="2286000" cy="1447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1295400" y="6248400"/>
            <a:ext cx="4953000" cy="369332"/>
          </a:xfrm>
          <a:prstGeom prst="rect">
            <a:avLst/>
          </a:prstGeom>
          <a:noFill/>
        </p:spPr>
        <p:txBody>
          <a:bodyPr wrap="square" rtlCol="0">
            <a:spAutoFit/>
          </a:bodyPr>
          <a:lstStyle/>
          <a:p>
            <a:r>
              <a:rPr lang="en-US" dirty="0"/>
              <a:t>A</a:t>
            </a:r>
            <a:r>
              <a:rPr lang="en-US" dirty="0" smtClean="0"/>
              <a:t>ll items which match are displayed in the list.</a:t>
            </a:r>
            <a:endParaRPr lang="en-US" dirty="0"/>
          </a:p>
        </p:txBody>
      </p:sp>
      <p:sp>
        <p:nvSpPr>
          <p:cNvPr id="9" name="Down Arrow 8"/>
          <p:cNvSpPr/>
          <p:nvPr/>
        </p:nvSpPr>
        <p:spPr>
          <a:xfrm rot="10800000">
            <a:off x="2819400" y="4800600"/>
            <a:ext cx="457200" cy="15240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31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 the list and find the expected Drug in the first place</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00200"/>
            <a:ext cx="5613823" cy="4525963"/>
          </a:xfrm>
        </p:spPr>
      </p:pic>
      <p:sp>
        <p:nvSpPr>
          <p:cNvPr id="5" name="Rectangle 4"/>
          <p:cNvSpPr/>
          <p:nvPr/>
        </p:nvSpPr>
        <p:spPr>
          <a:xfrm>
            <a:off x="2133600" y="3390900"/>
            <a:ext cx="1600200" cy="1143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a:off x="533400" y="3333750"/>
            <a:ext cx="1524000" cy="228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589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54691" y="1600200"/>
            <a:ext cx="6034617" cy="4525963"/>
          </a:xfrm>
        </p:spPr>
      </p:pic>
    </p:spTree>
    <p:extLst>
      <p:ext uri="{BB962C8B-B14F-4D97-AF65-F5344CB8AC3E}">
        <p14:creationId xmlns:p14="http://schemas.microsoft.com/office/powerpoint/2010/main" val="4082318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So, we click it to chose the item, then the drug information appear at the above boxes, and the “OK” button changes to available.</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06018"/>
            <a:ext cx="5613823" cy="4514327"/>
          </a:xfrm>
        </p:spPr>
      </p:pic>
      <p:sp>
        <p:nvSpPr>
          <p:cNvPr id="5" name="Rectangle 4"/>
          <p:cNvSpPr/>
          <p:nvPr/>
        </p:nvSpPr>
        <p:spPr>
          <a:xfrm>
            <a:off x="5943600" y="2702011"/>
            <a:ext cx="457200" cy="26978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2133600" y="2743200"/>
            <a:ext cx="25146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Down Arrow 7"/>
          <p:cNvSpPr/>
          <p:nvPr/>
        </p:nvSpPr>
        <p:spPr>
          <a:xfrm>
            <a:off x="6019800" y="1600200"/>
            <a:ext cx="304800" cy="102561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666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We chose the “BRD-K54018158-001-02-8” by Click the “OK” button, or double click the item in the list.</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5943600" y="2702011"/>
            <a:ext cx="457200" cy="26978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6019800" y="1447800"/>
            <a:ext cx="304800" cy="117801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997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Return main interface, and find the Drug which ID equals “BRD-K54018158-001-02-8” selected.</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1905000" y="2438400"/>
            <a:ext cx="2133600" cy="152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762000" y="6172200"/>
            <a:ext cx="6324600" cy="369332"/>
          </a:xfrm>
          <a:prstGeom prst="rect">
            <a:avLst/>
          </a:prstGeom>
          <a:noFill/>
        </p:spPr>
        <p:txBody>
          <a:bodyPr wrap="square" rtlCol="0">
            <a:spAutoFit/>
          </a:bodyPr>
          <a:lstStyle/>
          <a:p>
            <a:r>
              <a:rPr lang="en-US" dirty="0" smtClean="0"/>
              <a:t>And the description also appear in the box.</a:t>
            </a:r>
            <a:endParaRPr lang="en-US" dirty="0"/>
          </a:p>
        </p:txBody>
      </p:sp>
      <p:sp>
        <p:nvSpPr>
          <p:cNvPr id="8" name="Rectangle 7"/>
          <p:cNvSpPr/>
          <p:nvPr/>
        </p:nvSpPr>
        <p:spPr>
          <a:xfrm>
            <a:off x="1905000" y="2590800"/>
            <a:ext cx="1828800" cy="304800"/>
          </a:xfrm>
          <a:prstGeom prst="rect">
            <a:avLst/>
          </a:prstGeom>
          <a:noFill/>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Bent Arrow 9"/>
          <p:cNvSpPr/>
          <p:nvPr/>
        </p:nvSpPr>
        <p:spPr>
          <a:xfrm>
            <a:off x="1143000" y="2529016"/>
            <a:ext cx="640492" cy="3643184"/>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1" name="Down Arrow 10"/>
          <p:cNvSpPr/>
          <p:nvPr/>
        </p:nvSpPr>
        <p:spPr>
          <a:xfrm>
            <a:off x="2438400" y="1295400"/>
            <a:ext cx="304800" cy="10668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260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User can reselect Drug by clicking the “Reselect” button.</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5916827" y="2238416"/>
            <a:ext cx="457200" cy="19998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5993027" y="1447800"/>
            <a:ext cx="304800" cy="64461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859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User also can clear the selected Drug by clicking the “Deselect”, and return the initial state.</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6400800" y="2237386"/>
            <a:ext cx="457200" cy="19998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6477000" y="1446770"/>
            <a:ext cx="304800" cy="64461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079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(2) Select Fuzziness Metric Type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0115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 the Fuzziness Type </a:t>
            </a:r>
            <a:r>
              <a:rPr lang="en-US" dirty="0" err="1" smtClean="0"/>
              <a:t>comboBox</a:t>
            </a:r>
            <a:r>
              <a:rPr lang="en-US" dirty="0" smtClean="0"/>
              <a:t>, and Slide it down </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2"/>
          </a:xfrm>
        </p:spPr>
      </p:pic>
      <p:sp>
        <p:nvSpPr>
          <p:cNvPr id="5" name="Rectangle 4"/>
          <p:cNvSpPr/>
          <p:nvPr/>
        </p:nvSpPr>
        <p:spPr>
          <a:xfrm>
            <a:off x="2743200" y="3124200"/>
            <a:ext cx="13716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2819400" y="1371600"/>
            <a:ext cx="304800" cy="161038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21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There are five options in the list, here we select the recommended “L1K Gene Enrichment” to illustrate.</a:t>
            </a:r>
            <a:endParaRPr lang="en-US" sz="2800" dirty="0"/>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8" name="Rectangle 7"/>
          <p:cNvSpPr/>
          <p:nvPr/>
        </p:nvSpPr>
        <p:spPr>
          <a:xfrm>
            <a:off x="2743200" y="3124200"/>
            <a:ext cx="1371600" cy="914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Down Arrow 8"/>
          <p:cNvSpPr/>
          <p:nvPr/>
        </p:nvSpPr>
        <p:spPr>
          <a:xfrm>
            <a:off x="2819400" y="1295400"/>
            <a:ext cx="304800" cy="168658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518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metric type changes to “L1K Gene Enrichment”.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2743200" y="3124200"/>
            <a:ext cx="13716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2819400" y="1371600"/>
            <a:ext cx="304800" cy="161038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10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(3) Select the Fuzziness Level</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6300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jLINDAW</a:t>
            </a:r>
            <a:endParaRPr lang="en-US" dirty="0"/>
          </a:p>
        </p:txBody>
      </p:sp>
      <p:sp>
        <p:nvSpPr>
          <p:cNvPr id="3" name="Content Placeholder 2"/>
          <p:cNvSpPr>
            <a:spLocks noGrp="1"/>
          </p:cNvSpPr>
          <p:nvPr>
            <p:ph idx="1"/>
          </p:nvPr>
        </p:nvSpPr>
        <p:spPr/>
        <p:txBody>
          <a:bodyPr/>
          <a:lstStyle/>
          <a:p>
            <a:r>
              <a:rPr lang="en-US" dirty="0" smtClean="0"/>
              <a:t>The Java-based front-end graphic user interface (</a:t>
            </a:r>
            <a:r>
              <a:rPr lang="en-US" dirty="0" err="1" smtClean="0"/>
              <a:t>jLINDAW</a:t>
            </a:r>
            <a:r>
              <a:rPr lang="en-US" dirty="0" smtClean="0"/>
              <a:t>) provides a user-friendly portal to access the data analysis and modeling results of the rich datasets of the NIH The Library of Integrated Network-Based Cellular Signatures(LINCS) program.</a:t>
            </a:r>
            <a:endParaRPr lang="en-US" dirty="0"/>
          </a:p>
        </p:txBody>
      </p:sp>
    </p:spTree>
    <p:extLst>
      <p:ext uri="{BB962C8B-B14F-4D97-AF65-F5344CB8AC3E}">
        <p14:creationId xmlns:p14="http://schemas.microsoft.com/office/powerpoint/2010/main" val="917601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 the Fuzziness Level </a:t>
            </a:r>
            <a:r>
              <a:rPr lang="en-US" dirty="0" err="1" smtClean="0"/>
              <a:t>comboBox</a:t>
            </a:r>
            <a:r>
              <a:rPr lang="en-US" dirty="0" smtClean="0"/>
              <a:t>, slide it down</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800600" y="3111843"/>
            <a:ext cx="13716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4876800" y="1359243"/>
            <a:ext cx="304800" cy="161038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622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There are three options in the list, here we select the recommended “Less Fuzzy(&lt;=5%)” to illustrate.</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800600" y="3111842"/>
            <a:ext cx="1371600" cy="6981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4876800" y="1359243"/>
            <a:ext cx="304800" cy="168875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997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Fuzziness Level changes to “Less Fuzzy(&lt;=5%)”, and the “Query” changes available.</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800600" y="3111843"/>
            <a:ext cx="13716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4876800" y="1359244"/>
            <a:ext cx="304800" cy="168875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6553200" y="3124200"/>
            <a:ext cx="5334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26899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On the other hand, Fuzziness Level just has two options—“EC85”, “ All”, if the Fuzziness Type is “KINOME Scan”.</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4800600" y="3111842"/>
            <a:ext cx="1371600" cy="6219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4876800" y="1359244"/>
            <a:ext cx="304800" cy="168875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743200" y="3130380"/>
            <a:ext cx="1371600" cy="18741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84382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(4) Querying from Data Warehouse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9402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Just need to click “Query” button and wait for result.</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6553200" y="3124200"/>
            <a:ext cx="5334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p:cNvSpPr/>
          <p:nvPr/>
        </p:nvSpPr>
        <p:spPr>
          <a:xfrm>
            <a:off x="6667500" y="1447800"/>
            <a:ext cx="304800" cy="1600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69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smtClean="0"/>
              <a:t>Display Results of the Drug Target Signature</a:t>
            </a:r>
            <a:br>
              <a:rPr lang="en-US" sz="3200" dirty="0" smtClean="0"/>
            </a:br>
            <a:endParaRPr lang="en-US" sz="3200" dirty="0"/>
          </a:p>
        </p:txBody>
      </p:sp>
      <p:pic>
        <p:nvPicPr>
          <p:cNvPr id="8" name="Content Placeholder 7"/>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9" name="Rectangle 8"/>
          <p:cNvSpPr/>
          <p:nvPr/>
        </p:nvSpPr>
        <p:spPr>
          <a:xfrm>
            <a:off x="1905000" y="3569042"/>
            <a:ext cx="5029200" cy="15363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ight Arrow 9"/>
          <p:cNvSpPr/>
          <p:nvPr/>
        </p:nvSpPr>
        <p:spPr>
          <a:xfrm>
            <a:off x="457200" y="3962400"/>
            <a:ext cx="1371600" cy="3748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Result</a:t>
            </a:r>
            <a:endParaRPr lang="en-US" dirty="0"/>
          </a:p>
        </p:txBody>
      </p:sp>
    </p:spTree>
    <p:extLst>
      <p:ext uri="{BB962C8B-B14F-4D97-AF65-F5344CB8AC3E}">
        <p14:creationId xmlns:p14="http://schemas.microsoft.com/office/powerpoint/2010/main" val="2440115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detailed information appear in the below box.</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1905000" y="5029200"/>
            <a:ext cx="4191000" cy="609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a:off x="457200" y="5146589"/>
            <a:ext cx="1371600" cy="37482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521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 Searching related information of Gene on other websites</a:t>
            </a:r>
            <a:endParaRPr lang="en-US" dirty="0"/>
          </a:p>
        </p:txBody>
      </p:sp>
      <p:sp>
        <p:nvSpPr>
          <p:cNvPr id="3" name="Content Placeholder 2"/>
          <p:cNvSpPr>
            <a:spLocks noGrp="1"/>
          </p:cNvSpPr>
          <p:nvPr>
            <p:ph idx="1"/>
          </p:nvPr>
        </p:nvSpPr>
        <p:spPr/>
        <p:txBody>
          <a:bodyPr/>
          <a:lstStyle/>
          <a:p>
            <a:r>
              <a:rPr lang="en-US" dirty="0" smtClean="0"/>
              <a:t>UCSC Gene Browser</a:t>
            </a:r>
          </a:p>
          <a:p>
            <a:r>
              <a:rPr lang="en-US" dirty="0" err="1" smtClean="0"/>
              <a:t>GeneCard</a:t>
            </a:r>
            <a:endParaRPr lang="en-US" dirty="0" smtClean="0"/>
          </a:p>
          <a:p>
            <a:r>
              <a:rPr lang="en-US" dirty="0" smtClean="0"/>
              <a:t>NCI-Natural</a:t>
            </a:r>
          </a:p>
          <a:p>
            <a:r>
              <a:rPr lang="en-US" dirty="0" smtClean="0"/>
              <a:t>KEGG</a:t>
            </a:r>
          </a:p>
          <a:p>
            <a:r>
              <a:rPr lang="en-US" dirty="0" smtClean="0"/>
              <a:t>Google</a:t>
            </a:r>
            <a:endParaRPr lang="en-US" dirty="0"/>
          </a:p>
        </p:txBody>
      </p:sp>
    </p:spTree>
    <p:extLst>
      <p:ext uri="{BB962C8B-B14F-4D97-AF65-F5344CB8AC3E}">
        <p14:creationId xmlns:p14="http://schemas.microsoft.com/office/powerpoint/2010/main" val="25410397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Right </a:t>
            </a:r>
            <a:r>
              <a:rPr lang="en-US" sz="3200" dirty="0"/>
              <a:t>c</a:t>
            </a:r>
            <a:r>
              <a:rPr lang="en-US" sz="3200" dirty="0" smtClean="0"/>
              <a:t>lick on any gene item in the result list if you want to search them on other websites.</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419600" y="3505200"/>
            <a:ext cx="1447800" cy="990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332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Operating system: </a:t>
            </a:r>
          </a:p>
          <a:p>
            <a:pPr lvl="1"/>
            <a:r>
              <a:rPr lang="en-US" dirty="0" smtClean="0"/>
              <a:t>Windows XP, Windows 7</a:t>
            </a:r>
            <a:endParaRPr lang="en-US" dirty="0"/>
          </a:p>
          <a:p>
            <a:pPr lvl="1"/>
            <a:r>
              <a:rPr lang="en-US" dirty="0" smtClean="0"/>
              <a:t>Linux</a:t>
            </a:r>
          </a:p>
          <a:p>
            <a:pPr lvl="1"/>
            <a:r>
              <a:rPr lang="en-US" dirty="0" smtClean="0"/>
              <a:t>Mac OS X</a:t>
            </a:r>
          </a:p>
          <a:p>
            <a:pPr lvl="1"/>
            <a:endParaRPr lang="en-US" dirty="0" smtClean="0"/>
          </a:p>
          <a:p>
            <a:r>
              <a:rPr lang="en-US" dirty="0" smtClean="0"/>
              <a:t>Dependencies:</a:t>
            </a:r>
          </a:p>
          <a:p>
            <a:pPr lvl="1"/>
            <a:r>
              <a:rPr lang="en-US" dirty="0" smtClean="0"/>
              <a:t>JAVA 7 Update 25*</a:t>
            </a:r>
          </a:p>
          <a:p>
            <a:pPr lvl="1"/>
            <a:r>
              <a:rPr lang="en-US" dirty="0" err="1" smtClean="0"/>
              <a:t>Graphviz</a:t>
            </a:r>
            <a:r>
              <a:rPr lang="en-US" dirty="0" smtClean="0"/>
              <a:t> 2.31**</a:t>
            </a:r>
          </a:p>
          <a:p>
            <a:pPr lvl="1"/>
            <a:endParaRPr lang="en-US" dirty="0" smtClean="0"/>
          </a:p>
          <a:p>
            <a:pPr marL="457200" lvl="1" indent="0">
              <a:buNone/>
            </a:pPr>
            <a:r>
              <a:rPr lang="en-US" dirty="0" smtClean="0"/>
              <a:t>*You must install JAVA 7 or later version on the system.</a:t>
            </a:r>
          </a:p>
          <a:p>
            <a:pPr marL="457200" lvl="1" indent="0">
              <a:buNone/>
            </a:pPr>
            <a:r>
              <a:rPr lang="en-US" dirty="0" smtClean="0"/>
              <a:t>**You can run the </a:t>
            </a:r>
            <a:r>
              <a:rPr lang="en-US" dirty="0" err="1" smtClean="0"/>
              <a:t>jLINDAW</a:t>
            </a:r>
            <a:r>
              <a:rPr lang="en-US" dirty="0" smtClean="0"/>
              <a:t> just fine without installing </a:t>
            </a:r>
            <a:r>
              <a:rPr lang="en-US" dirty="0" err="1" smtClean="0"/>
              <a:t>Graphviz</a:t>
            </a:r>
            <a:r>
              <a:rPr lang="en-US" dirty="0"/>
              <a:t>,</a:t>
            </a:r>
            <a:r>
              <a:rPr lang="en-US" dirty="0" smtClean="0"/>
              <a:t> except that it cannot draw regulatory network.</a:t>
            </a:r>
          </a:p>
          <a:p>
            <a:pPr lvl="1"/>
            <a:endParaRPr lang="en-US" dirty="0"/>
          </a:p>
          <a:p>
            <a:pPr marL="457200" lvl="1" indent="0">
              <a:buNone/>
            </a:pPr>
            <a:endParaRPr lang="en-US" dirty="0"/>
          </a:p>
        </p:txBody>
      </p:sp>
    </p:spTree>
    <p:extLst>
      <p:ext uri="{BB962C8B-B14F-4D97-AF65-F5344CB8AC3E}">
        <p14:creationId xmlns:p14="http://schemas.microsoft.com/office/powerpoint/2010/main" val="3886065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62577" y="1600200"/>
            <a:ext cx="7418846" cy="4525963"/>
          </a:xfrm>
        </p:spPr>
      </p:pic>
      <p:sp>
        <p:nvSpPr>
          <p:cNvPr id="5" name="Right Arrow 4"/>
          <p:cNvSpPr/>
          <p:nvPr/>
        </p:nvSpPr>
        <p:spPr>
          <a:xfrm rot="18761513" flipV="1">
            <a:off x="898180" y="2839509"/>
            <a:ext cx="2294439" cy="19759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ight Arrow 5"/>
          <p:cNvSpPr/>
          <p:nvPr/>
        </p:nvSpPr>
        <p:spPr>
          <a:xfrm rot="19724576">
            <a:off x="1725522" y="3413674"/>
            <a:ext cx="1960650" cy="14463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ight Arrow 6"/>
          <p:cNvSpPr/>
          <p:nvPr/>
        </p:nvSpPr>
        <p:spPr>
          <a:xfrm rot="20834266">
            <a:off x="1861184" y="3801472"/>
            <a:ext cx="2132106" cy="940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ight Arrow 7"/>
          <p:cNvSpPr/>
          <p:nvPr/>
        </p:nvSpPr>
        <p:spPr>
          <a:xfrm rot="487323">
            <a:off x="1674969" y="4358797"/>
            <a:ext cx="2667000" cy="135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73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Drug on LIFE website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4422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click the “Search LIFE” to search on LIFE website after selecting a Drug</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6096000" y="5245442"/>
            <a:ext cx="9906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Left Arrow 7"/>
          <p:cNvSpPr/>
          <p:nvPr/>
        </p:nvSpPr>
        <p:spPr>
          <a:xfrm>
            <a:off x="7239000" y="5175421"/>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629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smtClean="0"/>
              <a:t>Search Drug on Gene Bank website</a:t>
            </a:r>
            <a:endParaRPr lang="en-US" sz="40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17093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Just Click the “Search Drug Bank” button, the explorer will open to search.</a:t>
            </a:r>
            <a:endParaRPr lang="en-US" sz="36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6096000" y="5442117"/>
            <a:ext cx="9906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Left Arrow 5"/>
          <p:cNvSpPr/>
          <p:nvPr/>
        </p:nvSpPr>
        <p:spPr>
          <a:xfrm>
            <a:off x="7239000" y="5372096"/>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04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dirty="0" smtClean="0"/>
              <a:t>2. Predicting drug similarity</a:t>
            </a:r>
            <a:endParaRPr lang="en-US" dirty="0"/>
          </a:p>
        </p:txBody>
      </p:sp>
      <p:sp>
        <p:nvSpPr>
          <p:cNvPr id="6" name="Content Placeholder 5"/>
          <p:cNvSpPr>
            <a:spLocks noGrp="1"/>
          </p:cNvSpPr>
          <p:nvPr>
            <p:ph idx="1"/>
          </p:nvPr>
        </p:nvSpPr>
        <p:spPr/>
        <p:txBody>
          <a:bodyPr/>
          <a:lstStyle/>
          <a:p>
            <a:pPr marL="514350" indent="-514350">
              <a:buFont typeface="+mj-lt"/>
              <a:buAutoNum type="arabicParenR"/>
            </a:pPr>
            <a:r>
              <a:rPr lang="en-US" dirty="0" smtClean="0"/>
              <a:t>Select Fuzziness Level</a:t>
            </a:r>
          </a:p>
          <a:p>
            <a:pPr marL="514350" indent="-514350">
              <a:buFont typeface="+mj-lt"/>
              <a:buAutoNum type="arabicParenR"/>
            </a:pPr>
            <a:r>
              <a:rPr lang="en-US" dirty="0" smtClean="0"/>
              <a:t>Query from Data Warehouse</a:t>
            </a:r>
          </a:p>
          <a:p>
            <a:pPr marL="514350" indent="-514350">
              <a:buFont typeface="+mj-lt"/>
              <a:buAutoNum type="arabicParenR"/>
            </a:pPr>
            <a:r>
              <a:rPr lang="en-US" dirty="0" smtClean="0"/>
              <a:t>Visualize the molecular regulatory network of the two similar drugs</a:t>
            </a:r>
            <a:endParaRPr lang="en-US" dirty="0"/>
          </a:p>
        </p:txBody>
      </p:sp>
    </p:spTree>
    <p:extLst>
      <p:ext uri="{BB962C8B-B14F-4D97-AF65-F5344CB8AC3E}">
        <p14:creationId xmlns:p14="http://schemas.microsoft.com/office/powerpoint/2010/main" val="38308071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Similar drugs or compounds of the one specified by users can be queried by clicking the “Similar Drugs” button</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6096000" y="5023021"/>
            <a:ext cx="990600"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Left Arrow 5"/>
          <p:cNvSpPr/>
          <p:nvPr/>
        </p:nvSpPr>
        <p:spPr>
          <a:xfrm>
            <a:off x="7239000" y="4953000"/>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407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As a example, we continue to search similar drug of “BRD-K54018158-001-02-8”</a:t>
            </a:r>
            <a:endParaRPr lang="en-US" sz="36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2514600" y="2895600"/>
            <a:ext cx="1295400" cy="4571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81895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Select the Fuzziness Level</a:t>
            </a:r>
            <a:br>
              <a:rPr lang="en-US" sz="2800" dirty="0" smtClean="0"/>
            </a:br>
            <a:r>
              <a:rPr lang="en-US" sz="2800" dirty="0" smtClean="0"/>
              <a:t>click the Fuzziness Level </a:t>
            </a:r>
            <a:r>
              <a:rPr lang="en-US" sz="2800" dirty="0" err="1" smtClean="0"/>
              <a:t>comboBox</a:t>
            </a:r>
            <a:r>
              <a:rPr lang="en-US" sz="2800" dirty="0" smtClean="0"/>
              <a:t>, slide it down</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586416" y="2965621"/>
            <a:ext cx="1280984" cy="2409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Left Arrow 5"/>
          <p:cNvSpPr/>
          <p:nvPr/>
        </p:nvSpPr>
        <p:spPr>
          <a:xfrm rot="16200000">
            <a:off x="4576119" y="1981200"/>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7978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a Fuzziness Level in the list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8563" y="1600200"/>
            <a:ext cx="5626872" cy="4525963"/>
          </a:xfrm>
        </p:spPr>
      </p:pic>
      <p:sp>
        <p:nvSpPr>
          <p:cNvPr id="6" name="Rectangle 5"/>
          <p:cNvSpPr/>
          <p:nvPr/>
        </p:nvSpPr>
        <p:spPr>
          <a:xfrm>
            <a:off x="4586416" y="2965620"/>
            <a:ext cx="1280984" cy="69197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Left Arrow 6"/>
          <p:cNvSpPr/>
          <p:nvPr/>
        </p:nvSpPr>
        <p:spPr>
          <a:xfrm rot="16200000">
            <a:off x="4576119" y="1981200"/>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551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Graphviz</a:t>
            </a:r>
            <a:r>
              <a:rPr lang="en-US" dirty="0" smtClean="0"/>
              <a:t> NOTE:</a:t>
            </a:r>
            <a:endParaRPr lang="en-US" dirty="0"/>
          </a:p>
        </p:txBody>
      </p:sp>
      <p:sp>
        <p:nvSpPr>
          <p:cNvPr id="3" name="Content Placeholder 2"/>
          <p:cNvSpPr>
            <a:spLocks noGrp="1"/>
          </p:cNvSpPr>
          <p:nvPr>
            <p:ph idx="1"/>
          </p:nvPr>
        </p:nvSpPr>
        <p:spPr/>
        <p:txBody>
          <a:bodyPr/>
          <a:lstStyle/>
          <a:p>
            <a:r>
              <a:rPr lang="en-US" dirty="0" smtClean="0"/>
              <a:t>On Windows, As </a:t>
            </a:r>
            <a:r>
              <a:rPr lang="en-US" dirty="0"/>
              <a:t>of version </a:t>
            </a:r>
            <a:r>
              <a:rPr lang="en-US" dirty="0" smtClean="0"/>
              <a:t>2.31 , </a:t>
            </a:r>
            <a:r>
              <a:rPr lang="en-US" dirty="0"/>
              <a:t>the Visual Studio package no longer alters the PATH variable or accesses the registry at all. </a:t>
            </a:r>
            <a:r>
              <a:rPr lang="en-US" dirty="0" smtClean="0"/>
              <a:t>So you need </a:t>
            </a:r>
            <a:r>
              <a:rPr lang="en-US" dirty="0"/>
              <a:t>to set the PATH variable yourself.</a:t>
            </a:r>
          </a:p>
        </p:txBody>
      </p:sp>
    </p:spTree>
    <p:extLst>
      <p:ext uri="{BB962C8B-B14F-4D97-AF65-F5344CB8AC3E}">
        <p14:creationId xmlns:p14="http://schemas.microsoft.com/office/powerpoint/2010/main" val="2952924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We select the recommended “Fuzzy(&lt;-5%)”, and the “Query” button changes available.</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5088" y="1600200"/>
            <a:ext cx="5613823" cy="4525962"/>
          </a:xfrm>
        </p:spPr>
      </p:pic>
      <p:sp>
        <p:nvSpPr>
          <p:cNvPr id="5" name="Rectangle 4"/>
          <p:cNvSpPr/>
          <p:nvPr/>
        </p:nvSpPr>
        <p:spPr>
          <a:xfrm>
            <a:off x="4586416" y="2965620"/>
            <a:ext cx="1280984" cy="34598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Left Arrow 5"/>
          <p:cNvSpPr/>
          <p:nvPr/>
        </p:nvSpPr>
        <p:spPr>
          <a:xfrm rot="16200000">
            <a:off x="4576119" y="1981200"/>
            <a:ext cx="1524000" cy="3810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6374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Click the “Query” button to get the similar drugs display in the below list.</a:t>
            </a:r>
            <a:br>
              <a:rPr lang="en-US" sz="2800" dirty="0" smtClean="0"/>
            </a:br>
            <a:r>
              <a:rPr lang="en-US" sz="2800" dirty="0" smtClean="0"/>
              <a:t>The name and the similarity of scores will be listed.</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2590800" y="3581400"/>
            <a:ext cx="3733800" cy="1066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99165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information show in the edit box below by clicking any similar drug.</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48383" y="1600200"/>
            <a:ext cx="5647233" cy="4525963"/>
          </a:xfrm>
        </p:spPr>
      </p:pic>
      <p:sp>
        <p:nvSpPr>
          <p:cNvPr id="5" name="Rectangle 4"/>
          <p:cNvSpPr/>
          <p:nvPr/>
        </p:nvSpPr>
        <p:spPr>
          <a:xfrm>
            <a:off x="2590800" y="3581400"/>
            <a:ext cx="3733800" cy="228600"/>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550641" y="4648200"/>
            <a:ext cx="2554759" cy="685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p:cNvSpPr/>
          <p:nvPr/>
        </p:nvSpPr>
        <p:spPr>
          <a:xfrm>
            <a:off x="874241" y="4734697"/>
            <a:ext cx="1676400" cy="304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2936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Also, we can directly search these similar drug on LIFE and </a:t>
            </a:r>
            <a:r>
              <a:rPr lang="en-US" sz="2800" dirty="0" err="1" smtClean="0"/>
              <a:t>DrugBank</a:t>
            </a:r>
            <a:r>
              <a:rPr lang="en-US" sz="2800" dirty="0" smtClean="0"/>
              <a:t> by right clicking any result drug row.</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4038601" y="3657600"/>
            <a:ext cx="1066800" cy="3912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a:off x="2286000" y="3896494"/>
            <a:ext cx="1676400" cy="22242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793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And, we can visualize the molecular regulatory network of the two similar drugs by clicking “Regulatory Network”.</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48383" y="1600200"/>
            <a:ext cx="5647233" cy="4525963"/>
          </a:xfrm>
        </p:spPr>
      </p:pic>
      <p:sp>
        <p:nvSpPr>
          <p:cNvPr id="5" name="Rectangle 4"/>
          <p:cNvSpPr/>
          <p:nvPr/>
        </p:nvSpPr>
        <p:spPr>
          <a:xfrm>
            <a:off x="5105400" y="4648201"/>
            <a:ext cx="12192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0800000">
            <a:off x="6400800" y="4648200"/>
            <a:ext cx="1915886"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9343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graph dialog jumps out, the two similar drugs’ name and similarity score are displayed on that. </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2514600" y="2743200"/>
            <a:ext cx="12192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5105400" y="2743200"/>
            <a:ext cx="12192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219729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Power the graph engine to draw by clicking “Plot Network” button which will change to “Stop”.</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5257800" y="5039494"/>
            <a:ext cx="6858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5088929" y="4247633"/>
            <a:ext cx="10668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9391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It take several seconds to draw. You can click “Stop” button any time if you have no patience with it. </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1476" y="1600200"/>
            <a:ext cx="5621047" cy="4525963"/>
          </a:xfrm>
        </p:spPr>
      </p:pic>
      <p:sp>
        <p:nvSpPr>
          <p:cNvPr id="5" name="Rectangle 4"/>
          <p:cNvSpPr/>
          <p:nvPr/>
        </p:nvSpPr>
        <p:spPr>
          <a:xfrm>
            <a:off x="5600700" y="5039494"/>
            <a:ext cx="3429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5221760" y="4251751"/>
            <a:ext cx="10668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regulatory network diagram generates in several seconds while the “Stop” button changes to “Plot Network”.</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4938" y="1600200"/>
            <a:ext cx="5634124" cy="4525963"/>
          </a:xfrm>
        </p:spPr>
      </p:pic>
      <p:sp>
        <p:nvSpPr>
          <p:cNvPr id="5" name="Rectangle 4"/>
          <p:cNvSpPr/>
          <p:nvPr/>
        </p:nvSpPr>
        <p:spPr>
          <a:xfrm>
            <a:off x="5257800" y="5039494"/>
            <a:ext cx="685800" cy="2945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5088929" y="4247633"/>
            <a:ext cx="10668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590800" y="3200400"/>
            <a:ext cx="2514600" cy="1727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ight Arrow 7"/>
          <p:cNvSpPr/>
          <p:nvPr/>
        </p:nvSpPr>
        <p:spPr>
          <a:xfrm>
            <a:off x="914400" y="3861485"/>
            <a:ext cx="16764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1856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The two similar drugs are labeled in green and purple colors, their shared targets in white and the affected proteins in red.</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4938" y="1600200"/>
            <a:ext cx="5634124" cy="4525963"/>
          </a:xfrm>
        </p:spPr>
      </p:pic>
      <p:sp>
        <p:nvSpPr>
          <p:cNvPr id="5" name="Rectangle 4"/>
          <p:cNvSpPr/>
          <p:nvPr/>
        </p:nvSpPr>
        <p:spPr>
          <a:xfrm>
            <a:off x="2590800" y="3200400"/>
            <a:ext cx="2514600" cy="1727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a:off x="914400" y="3861485"/>
            <a:ext cx="16764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833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Set Windows PATH environment variable:</a:t>
            </a:r>
            <a:endParaRPr lang="en-US" sz="3600" dirty="0"/>
          </a:p>
        </p:txBody>
      </p:sp>
      <p:sp>
        <p:nvSpPr>
          <p:cNvPr id="8" name="Content Placeholder 7"/>
          <p:cNvSpPr>
            <a:spLocks noGrp="1"/>
          </p:cNvSpPr>
          <p:nvPr>
            <p:ph idx="1"/>
          </p:nvPr>
        </p:nvSpPr>
        <p:spPr>
          <a:xfrm>
            <a:off x="457200" y="1600200"/>
            <a:ext cx="5029200" cy="4525963"/>
          </a:xfrm>
        </p:spPr>
        <p:txBody>
          <a:bodyPr>
            <a:normAutofit fontScale="77500" lnSpcReduction="20000"/>
          </a:bodyPr>
          <a:lstStyle/>
          <a:p>
            <a:r>
              <a:rPr lang="en-US" dirty="0"/>
              <a:t>From </a:t>
            </a:r>
            <a:r>
              <a:rPr lang="en-US" dirty="0" smtClean="0"/>
              <a:t>the Desktop, </a:t>
            </a:r>
            <a:r>
              <a:rPr lang="en-US" dirty="0"/>
              <a:t>right-click </a:t>
            </a:r>
            <a:r>
              <a:rPr lang="en-US" b="1" dirty="0"/>
              <a:t>My Computer</a:t>
            </a:r>
            <a:r>
              <a:rPr lang="en-US" dirty="0"/>
              <a:t> and click </a:t>
            </a:r>
            <a:r>
              <a:rPr lang="en-US" b="1" dirty="0"/>
              <a:t>Properties</a:t>
            </a:r>
            <a:r>
              <a:rPr lang="en-US" dirty="0"/>
              <a:t>.</a:t>
            </a:r>
          </a:p>
          <a:p>
            <a:r>
              <a:rPr lang="en-US" dirty="0"/>
              <a:t>Click </a:t>
            </a:r>
            <a:r>
              <a:rPr lang="en-US" b="1" dirty="0"/>
              <a:t>Advanced System Settings</a:t>
            </a:r>
            <a:r>
              <a:rPr lang="en-US" dirty="0"/>
              <a:t> link in the left column.</a:t>
            </a:r>
          </a:p>
          <a:p>
            <a:r>
              <a:rPr lang="en-US" dirty="0"/>
              <a:t>In the System Properties window click the </a:t>
            </a:r>
            <a:r>
              <a:rPr lang="en-US" b="1" dirty="0"/>
              <a:t>Environment </a:t>
            </a:r>
            <a:r>
              <a:rPr lang="en-US" b="1" dirty="0" smtClean="0"/>
              <a:t>Variables</a:t>
            </a:r>
            <a:r>
              <a:rPr lang="en-US" dirty="0"/>
              <a:t> </a:t>
            </a:r>
            <a:r>
              <a:rPr lang="en-US" dirty="0" smtClean="0"/>
              <a:t>button.</a:t>
            </a:r>
          </a:p>
          <a:p>
            <a:r>
              <a:rPr lang="en-US" dirty="0"/>
              <a:t>Click an </a:t>
            </a:r>
            <a:r>
              <a:rPr lang="en-US" dirty="0" smtClean="0"/>
              <a:t>existing PATH </a:t>
            </a:r>
            <a:r>
              <a:rPr lang="en-US" dirty="0"/>
              <a:t>variable, and then click Edit to change </a:t>
            </a:r>
            <a:r>
              <a:rPr lang="en-US" dirty="0" smtClean="0"/>
              <a:t>its value, and add </a:t>
            </a:r>
            <a:r>
              <a:rPr lang="en-US" dirty="0" err="1" smtClean="0"/>
              <a:t>Graphviz’s</a:t>
            </a:r>
            <a:r>
              <a:rPr lang="en-US" dirty="0"/>
              <a:t> </a:t>
            </a:r>
            <a:r>
              <a:rPr lang="en-US" dirty="0" smtClean="0"/>
              <a:t>bin folder into its value, such as“</a:t>
            </a:r>
            <a:r>
              <a:rPr lang="de-DE" dirty="0"/>
              <a:t>C:\Program Files (x86)\Graphviz2.34\bin</a:t>
            </a:r>
            <a:r>
              <a:rPr lang="en-US" dirty="0" smtClean="0"/>
              <a:t>”;</a:t>
            </a:r>
          </a:p>
          <a:p>
            <a:endParaRPr lang="en-US" dirty="0"/>
          </a:p>
          <a:p>
            <a:endParaRPr lang="en-US" dirty="0"/>
          </a:p>
          <a:p>
            <a:endParaRPr lang="en-US" dirty="0"/>
          </a:p>
        </p:txBody>
      </p:sp>
      <p:pic>
        <p:nvPicPr>
          <p:cNvPr id="11" name="Content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8800" y="1676400"/>
            <a:ext cx="3167543" cy="3505200"/>
          </a:xfrm>
          <a:prstGeom prst="rect">
            <a:avLst/>
          </a:prstGeom>
        </p:spPr>
      </p:pic>
      <p:sp>
        <p:nvSpPr>
          <p:cNvPr id="12" name="Rectangle 11"/>
          <p:cNvSpPr/>
          <p:nvPr/>
        </p:nvSpPr>
        <p:spPr>
          <a:xfrm>
            <a:off x="5867400" y="3924300"/>
            <a:ext cx="2590800" cy="1905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ight Arrow 12"/>
          <p:cNvSpPr/>
          <p:nvPr/>
        </p:nvSpPr>
        <p:spPr>
          <a:xfrm rot="16200000">
            <a:off x="5691314" y="4581371"/>
            <a:ext cx="1143000" cy="381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004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The network diagram can be zoomed in and zoomed out using mouse wheel or drag the “zoom” slider.</a:t>
            </a:r>
            <a:endParaRPr lang="en-US" sz="36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9271" y="1600200"/>
            <a:ext cx="5625457" cy="4525963"/>
          </a:xfrm>
        </p:spPr>
      </p:pic>
      <p:sp>
        <p:nvSpPr>
          <p:cNvPr id="5" name="Rectangle 4"/>
          <p:cNvSpPr/>
          <p:nvPr/>
        </p:nvSpPr>
        <p:spPr>
          <a:xfrm>
            <a:off x="2514600" y="3124200"/>
            <a:ext cx="4114800" cy="1828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6200000">
            <a:off x="2828152" y="5577531"/>
            <a:ext cx="1214053" cy="2945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508422" y="4876800"/>
            <a:ext cx="2977978" cy="228600"/>
          </a:xfrm>
          <a:prstGeom prst="rect">
            <a:avLst/>
          </a:prstGeom>
          <a:noFill/>
          <a:ln w="571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6629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speed of zoom can be adjusted by changing “zoom speed” value.</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9271" y="1600200"/>
            <a:ext cx="5625457" cy="4525963"/>
          </a:xfrm>
        </p:spPr>
      </p:pic>
      <p:sp>
        <p:nvSpPr>
          <p:cNvPr id="5" name="Rectangle 4"/>
          <p:cNvSpPr/>
          <p:nvPr/>
        </p:nvSpPr>
        <p:spPr>
          <a:xfrm>
            <a:off x="5486400" y="4901514"/>
            <a:ext cx="1143000" cy="203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0800000">
            <a:off x="6629401" y="4887094"/>
            <a:ext cx="16764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2280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If users don’t want to use dot graph engine any more, users can change it by reselect the “Graph Engine” option.</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5651" y="1600200"/>
            <a:ext cx="5632697" cy="4525963"/>
          </a:xfrm>
        </p:spPr>
      </p:pic>
      <p:sp>
        <p:nvSpPr>
          <p:cNvPr id="5" name="Rectangle 4"/>
          <p:cNvSpPr/>
          <p:nvPr/>
        </p:nvSpPr>
        <p:spPr>
          <a:xfrm>
            <a:off x="4724400" y="5029200"/>
            <a:ext cx="571500" cy="990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a:off x="2971800" y="5669693"/>
            <a:ext cx="167640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3438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3. Predicting drug efficacy</a:t>
            </a:r>
            <a:br>
              <a:rPr lang="en-US" dirty="0" smtClean="0"/>
            </a:br>
            <a:endParaRPr lang="en-US" dirty="0"/>
          </a:p>
        </p:txBody>
      </p:sp>
      <p:sp>
        <p:nvSpPr>
          <p:cNvPr id="5" name="Content Placeholder 4"/>
          <p:cNvSpPr>
            <a:spLocks noGrp="1"/>
          </p:cNvSpPr>
          <p:nvPr>
            <p:ph idx="1"/>
          </p:nvPr>
        </p:nvSpPr>
        <p:spPr/>
        <p:txBody>
          <a:bodyPr>
            <a:normAutofit fontScale="92500"/>
          </a:bodyPr>
          <a:lstStyle/>
          <a:p>
            <a:pPr marL="0" indent="0">
              <a:buNone/>
            </a:pPr>
            <a:r>
              <a:rPr lang="en-US" dirty="0" smtClean="0"/>
              <a:t>Drug efficacy is modeled and predicted using drug similarity metrics and LINCS drug efficacy library. </a:t>
            </a:r>
          </a:p>
          <a:p>
            <a:pPr marL="514350" indent="-514350">
              <a:buFont typeface="+mj-lt"/>
              <a:buAutoNum type="arabicParenR"/>
            </a:pPr>
            <a:endParaRPr lang="en-US" dirty="0"/>
          </a:p>
          <a:p>
            <a:pPr marL="514350" indent="-514350">
              <a:buFont typeface="+mj-lt"/>
              <a:buAutoNum type="arabicParenR"/>
            </a:pPr>
            <a:r>
              <a:rPr lang="en-US" dirty="0" smtClean="0"/>
              <a:t>Select types of cell lines </a:t>
            </a:r>
          </a:p>
          <a:p>
            <a:pPr marL="514350" indent="-514350">
              <a:buFont typeface="+mj-lt"/>
              <a:buAutoNum type="arabicParenR"/>
            </a:pPr>
            <a:endParaRPr lang="en-US" dirty="0" smtClean="0"/>
          </a:p>
          <a:p>
            <a:pPr marL="514350" indent="-514350">
              <a:buFont typeface="+mj-lt"/>
              <a:buAutoNum type="arabicParenR"/>
            </a:pPr>
            <a:r>
              <a:rPr lang="en-US" dirty="0" smtClean="0"/>
              <a:t>Select cell responses</a:t>
            </a:r>
          </a:p>
          <a:p>
            <a:pPr marL="514350" indent="-514350">
              <a:buFont typeface="+mj-lt"/>
              <a:buAutoNum type="arabicParenR"/>
            </a:pPr>
            <a:endParaRPr lang="en-US" dirty="0" smtClean="0"/>
          </a:p>
          <a:p>
            <a:pPr marL="514350" indent="-514350">
              <a:buFont typeface="+mj-lt"/>
              <a:buAutoNum type="arabicParenR"/>
            </a:pPr>
            <a:r>
              <a:rPr lang="en-US" dirty="0" smtClean="0"/>
              <a:t>Select the fuzziness level</a:t>
            </a:r>
            <a:endParaRPr lang="en-US" dirty="0"/>
          </a:p>
        </p:txBody>
      </p:sp>
    </p:spTree>
    <p:extLst>
      <p:ext uri="{BB962C8B-B14F-4D97-AF65-F5344CB8AC3E}">
        <p14:creationId xmlns:p14="http://schemas.microsoft.com/office/powerpoint/2010/main" val="16085728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The “Cell Response” button on the “Discovering Similar Drugs” dialog will lead to the “Cell Responses” dialog, where the profiled or predicted suppression effects on tumor cell growth are listed with scores describing the prediction quality.</a:t>
            </a:r>
            <a:endParaRPr lang="en-US" sz="1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79" y="1600200"/>
            <a:ext cx="5619640" cy="4525963"/>
          </a:xfrm>
        </p:spPr>
      </p:pic>
      <p:sp>
        <p:nvSpPr>
          <p:cNvPr id="5" name="Rectangle 4"/>
          <p:cNvSpPr/>
          <p:nvPr/>
        </p:nvSpPr>
        <p:spPr>
          <a:xfrm>
            <a:off x="5131141" y="4876800"/>
            <a:ext cx="1143000" cy="203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0800000">
            <a:off x="6407922" y="4831490"/>
            <a:ext cx="1425149"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2897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For enabling the “Cell Response” button, we change the Fuzziness similarity Level and Query. </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9271" y="1600200"/>
            <a:ext cx="5625457" cy="4525963"/>
          </a:xfrm>
        </p:spPr>
      </p:pic>
      <p:sp>
        <p:nvSpPr>
          <p:cNvPr id="5" name="Rectangle 4"/>
          <p:cNvSpPr/>
          <p:nvPr/>
        </p:nvSpPr>
        <p:spPr>
          <a:xfrm>
            <a:off x="5131141" y="4876800"/>
            <a:ext cx="1143000" cy="2038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0800000">
            <a:off x="6407922" y="4831490"/>
            <a:ext cx="1425149"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4648200" y="2996514"/>
            <a:ext cx="1143000" cy="203886"/>
          </a:xfrm>
          <a:prstGeom prst="rect">
            <a:avLst/>
          </a:prstGeom>
          <a:noFill/>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32807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On “Cell Responses” dialog, there are three parameters to select—types of cell lines and cell responses as well as the fuzziness level.</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2133600" y="3148914"/>
            <a:ext cx="1828800" cy="10194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5029200" y="2971800"/>
            <a:ext cx="1371600" cy="10194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5029200" y="3124200"/>
            <a:ext cx="1371600" cy="10194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56332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The types cell lines include all, SK-OV-3, 5637, PC-9, Calu-1, JHH-6, NB69.</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57854" y="1600200"/>
            <a:ext cx="5628292" cy="4525963"/>
          </a:xfrm>
        </p:spPr>
      </p:pic>
      <p:sp>
        <p:nvSpPr>
          <p:cNvPr id="5" name="Rectangle 4"/>
          <p:cNvSpPr/>
          <p:nvPr/>
        </p:nvSpPr>
        <p:spPr>
          <a:xfrm>
            <a:off x="5029200" y="2971800"/>
            <a:ext cx="1371600" cy="914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4898939" y="2283423"/>
            <a:ext cx="1012227"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2395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The cell responses include all, Apoptosis, percent dead, percent G2-M arrested, percent interphase, percent mitosis, percent non-arrested, percent proliferation, percent viability.  </a:t>
            </a:r>
            <a:endParaRPr lang="en-US" sz="24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7997" y="1600200"/>
            <a:ext cx="5608005" cy="4525963"/>
          </a:xfrm>
        </p:spPr>
      </p:pic>
      <p:sp>
        <p:nvSpPr>
          <p:cNvPr id="5" name="Rectangle 4"/>
          <p:cNvSpPr/>
          <p:nvPr/>
        </p:nvSpPr>
        <p:spPr>
          <a:xfrm>
            <a:off x="5029200" y="3124200"/>
            <a:ext cx="1371600" cy="990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5400000">
            <a:off x="4805232" y="2377129"/>
            <a:ext cx="1199640"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82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Fuzziness Level has only one default option temporarily.</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2133600" y="3148914"/>
            <a:ext cx="1828800" cy="10194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0140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a:t>
            </a:r>
            <a:r>
              <a:rPr lang="en-US" dirty="0" err="1" smtClean="0"/>
              <a:t>jLINDAW</a:t>
            </a:r>
            <a:endParaRPr lang="en-US" dirty="0"/>
          </a:p>
        </p:txBody>
      </p:sp>
      <p:sp>
        <p:nvSpPr>
          <p:cNvPr id="3" name="Content Placeholder 2"/>
          <p:cNvSpPr>
            <a:spLocks noGrp="1"/>
          </p:cNvSpPr>
          <p:nvPr>
            <p:ph idx="1"/>
          </p:nvPr>
        </p:nvSpPr>
        <p:spPr/>
        <p:txBody>
          <a:bodyPr/>
          <a:lstStyle/>
          <a:p>
            <a:r>
              <a:rPr lang="en-US" dirty="0" smtClean="0"/>
              <a:t>Download the JAR package named pLINDAW.jar</a:t>
            </a:r>
          </a:p>
          <a:p>
            <a:endParaRPr lang="en-US" dirty="0" smtClean="0"/>
          </a:p>
          <a:p>
            <a:r>
              <a:rPr lang="en-US" dirty="0" smtClean="0"/>
              <a:t>Open a command line window whenever you are on your Windows, Linux or MAC.</a:t>
            </a:r>
            <a:r>
              <a:rPr lang="en-US" dirty="0"/>
              <a:t> </a:t>
            </a:r>
            <a:r>
              <a:rPr lang="en-US" dirty="0" smtClean="0"/>
              <a:t>Enter the folder of pLINDAW.jar</a:t>
            </a:r>
          </a:p>
          <a:p>
            <a:r>
              <a:rPr lang="en-US" dirty="0" smtClean="0"/>
              <a:t>Run command “java -jar pLINDAW.jar” directly.</a:t>
            </a:r>
          </a:p>
          <a:p>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57600" y="2286000"/>
            <a:ext cx="8191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0707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All parameters are specified to narrow down the search. Click “Query” button when finish options.</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6400800" y="2895600"/>
            <a:ext cx="609600" cy="30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133600" y="3505200"/>
            <a:ext cx="4876800" cy="1066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p:cNvSpPr/>
          <p:nvPr/>
        </p:nvSpPr>
        <p:spPr>
          <a:xfrm rot="5400000">
            <a:off x="6199486" y="2242234"/>
            <a:ext cx="1012227"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206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The profiled or predicted suppression effects on tumor cell growth are listed with scores describing the prediction quality.</a:t>
            </a:r>
            <a:endParaRPr lang="en-US" sz="32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62180" y="1600200"/>
            <a:ext cx="5619640" cy="4525963"/>
          </a:xfrm>
        </p:spPr>
      </p:pic>
      <p:sp>
        <p:nvSpPr>
          <p:cNvPr id="5" name="Rectangle 4"/>
          <p:cNvSpPr/>
          <p:nvPr/>
        </p:nvSpPr>
        <p:spPr>
          <a:xfrm>
            <a:off x="2133600" y="3505200"/>
            <a:ext cx="4876800" cy="1066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0800000">
            <a:off x="7010400" y="3745640"/>
            <a:ext cx="1012227" cy="2945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8975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Xiaobo Zhou, Jing Su, </a:t>
            </a:r>
            <a:r>
              <a:rPr lang="en-US" dirty="0" err="1" smtClean="0"/>
              <a:t>Chenglin</a:t>
            </a:r>
            <a:r>
              <a:rPr lang="en-US" dirty="0" smtClean="0"/>
              <a:t> Liu, </a:t>
            </a:r>
            <a:r>
              <a:rPr lang="en-US" dirty="0" err="1" smtClean="0"/>
              <a:t>Caty</a:t>
            </a:r>
            <a:r>
              <a:rPr lang="en-US" dirty="0" smtClean="0"/>
              <a:t> Chung, </a:t>
            </a:r>
            <a:r>
              <a:rPr lang="en-US" dirty="0" err="1" smtClean="0"/>
              <a:t>Hongwei</a:t>
            </a:r>
            <a:r>
              <a:rPr lang="en-US" dirty="0" smtClean="0"/>
              <a:t> Shao, </a:t>
            </a:r>
            <a:r>
              <a:rPr lang="en-US" dirty="0" err="1" smtClean="0"/>
              <a:t>Hande</a:t>
            </a:r>
            <a:r>
              <a:rPr lang="en-US" dirty="0" smtClean="0"/>
              <a:t> </a:t>
            </a:r>
            <a:r>
              <a:rPr lang="en-US" dirty="0" err="1" smtClean="0"/>
              <a:t>Kucuk</a:t>
            </a:r>
            <a:r>
              <a:rPr lang="en-US" dirty="0" smtClean="0"/>
              <a:t>, Christopher </a:t>
            </a:r>
            <a:r>
              <a:rPr lang="en-US" dirty="0" err="1" smtClean="0"/>
              <a:t>Mader</a:t>
            </a:r>
            <a:r>
              <a:rPr lang="en-US" dirty="0" smtClean="0"/>
              <a:t>, Amar </a:t>
            </a:r>
            <a:r>
              <a:rPr lang="en-US" dirty="0" err="1" smtClean="0"/>
              <a:t>Koleti</a:t>
            </a:r>
            <a:r>
              <a:rPr lang="en-US" dirty="0" smtClean="0"/>
              <a:t>, Stephan C. </a:t>
            </a:r>
            <a:r>
              <a:rPr lang="en-US" dirty="0" err="1" smtClean="0"/>
              <a:t>Schurer</a:t>
            </a:r>
            <a:endParaRPr lang="en-US" dirty="0" smtClean="0"/>
          </a:p>
          <a:p>
            <a:r>
              <a:rPr lang="en-US" dirty="0" smtClean="0"/>
              <a:t>Department of Radiology, Wake Forest School of Medicine</a:t>
            </a:r>
            <a:endParaRPr lang="en-US" dirty="0" smtClean="0"/>
          </a:p>
          <a:p>
            <a:r>
              <a:rPr lang="en-US" dirty="0" smtClean="0"/>
              <a:t>Center </a:t>
            </a:r>
            <a:r>
              <a:rPr lang="en-US" dirty="0"/>
              <a:t>for Bioinformatics and Systems </a:t>
            </a:r>
            <a:r>
              <a:rPr lang="en-US" dirty="0" smtClean="0"/>
              <a:t>Biology, Wake </a:t>
            </a:r>
            <a:r>
              <a:rPr lang="en-US" dirty="0"/>
              <a:t>Forest School of </a:t>
            </a:r>
            <a:r>
              <a:rPr lang="en-US" dirty="0" smtClean="0"/>
              <a:t>Medicine</a:t>
            </a:r>
          </a:p>
          <a:p>
            <a:r>
              <a:rPr lang="en-US" dirty="0" smtClean="0"/>
              <a:t>Center for Computational Science, University of Miami School </a:t>
            </a:r>
            <a:r>
              <a:rPr lang="en-US" dirty="0" smtClean="0"/>
              <a:t>of </a:t>
            </a:r>
            <a:r>
              <a:rPr lang="en-US" dirty="0" smtClean="0"/>
              <a:t>Medicine</a:t>
            </a:r>
            <a:endParaRPr lang="en-US" dirty="0" smtClean="0"/>
          </a:p>
          <a:p>
            <a:r>
              <a:rPr lang="en-US" dirty="0" smtClean="0"/>
              <a:t>Broad Institute</a:t>
            </a:r>
          </a:p>
          <a:p>
            <a:r>
              <a:rPr lang="en-US" dirty="0" smtClean="0"/>
              <a:t>The Texas Advanced Computing Center (TACC) at The University of Texas at Austin for providing HPC resources</a:t>
            </a:r>
          </a:p>
          <a:p>
            <a:endParaRPr lang="en-US" dirty="0" smtClean="0"/>
          </a:p>
        </p:txBody>
      </p:sp>
    </p:spTree>
    <p:extLst>
      <p:ext uri="{BB962C8B-B14F-4D97-AF65-F5344CB8AC3E}">
        <p14:creationId xmlns:p14="http://schemas.microsoft.com/office/powerpoint/2010/main" val="2515193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Run </a:t>
            </a:r>
            <a:r>
              <a:rPr lang="en-US" dirty="0" err="1"/>
              <a:t>jLINDAW</a:t>
            </a:r>
            <a:endParaRPr lang="en-US" dirty="0"/>
          </a:p>
        </p:txBody>
      </p:sp>
      <p:sp>
        <p:nvSpPr>
          <p:cNvPr id="3" name="Content Placeholder 2"/>
          <p:cNvSpPr>
            <a:spLocks noGrp="1"/>
          </p:cNvSpPr>
          <p:nvPr>
            <p:ph idx="1"/>
          </p:nvPr>
        </p:nvSpPr>
        <p:spPr/>
        <p:txBody>
          <a:bodyPr/>
          <a:lstStyle/>
          <a:p>
            <a:r>
              <a:rPr lang="en-US" dirty="0" smtClean="0"/>
              <a:t>Especially, for user convenient on Windows, user can download pLINDAW.exe directly, and double click it to run.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3429000"/>
            <a:ext cx="126682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823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2455</TotalTime>
  <Words>1533</Words>
  <Application>Microsoft Office PowerPoint</Application>
  <PresentationFormat>On-screen Show (4:3)</PresentationFormat>
  <Paragraphs>146</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A Brief Introduction to jLINDAW</vt:lpstr>
      <vt:lpstr>pLINDAW: A Fuzzy Query Based Data Warehouse System</vt:lpstr>
      <vt:lpstr>Overview</vt:lpstr>
      <vt:lpstr>jLINDAW</vt:lpstr>
      <vt:lpstr>Software Requirements</vt:lpstr>
      <vt:lpstr>Graphviz NOTE:</vt:lpstr>
      <vt:lpstr>Set Windows PATH environment variable:</vt:lpstr>
      <vt:lpstr>How to Run jLINDAW</vt:lpstr>
      <vt:lpstr>How to Run jLINDAW</vt:lpstr>
      <vt:lpstr>First Glance  jLINDAW</vt:lpstr>
      <vt:lpstr>PowerPoint Presentation</vt:lpstr>
      <vt:lpstr>Use case of Querying drug target signatures</vt:lpstr>
      <vt:lpstr>(1) Input the name(full or partial) or the LINCS ID of the drug or compound</vt:lpstr>
      <vt:lpstr>Move mouse to the input ComboBox and slide it down</vt:lpstr>
      <vt:lpstr>Select the “Drug” item in the slide down list</vt:lpstr>
      <vt:lpstr>The Select Drug Dialog jumps out</vt:lpstr>
      <vt:lpstr>Input Drug Description or LINCS ID</vt:lpstr>
      <vt:lpstr>Check some option boxes</vt:lpstr>
      <vt:lpstr>“Match Drug ID”search the drug by Inputted ID in the left editbox</vt:lpstr>
      <vt:lpstr>“Match Drug Description”Search the drug by inputted description in the left editbox</vt:lpstr>
      <vt:lpstr>“Match Both” indicates the result will match both ID and Description inputted in the left two editboxes</vt:lpstr>
      <vt:lpstr>“Match Any” indicates the result will match either ID or Description</vt:lpstr>
      <vt:lpstr>“Exact Match” indicates that the result have to match either full their ID or Description exactly.</vt:lpstr>
      <vt:lpstr>Click this “Search” Button to filter the whole Drug or compound</vt:lpstr>
      <vt:lpstr>All results which match the conditions above will be displayed in this list.</vt:lpstr>
      <vt:lpstr>For example: we want to select the Drug which ID is “BRD-K54018158-001-02-8”, but we just remember the prefix “BRD-K54”, so we just input the prefix in the Drug ID Box.</vt:lpstr>
      <vt:lpstr>And, check the option</vt:lpstr>
      <vt:lpstr>Click “Search” button to powder it</vt:lpstr>
      <vt:lpstr>Search the list and find the expected Drug in the first place</vt:lpstr>
      <vt:lpstr>So, we click it to chose the item, then the drug information appear at the above boxes, and the “OK” button changes to available.</vt:lpstr>
      <vt:lpstr>We chose the “BRD-K54018158-001-02-8” by Click the “OK” button, or double click the item in the list.</vt:lpstr>
      <vt:lpstr>Return main interface, and find the Drug which ID equals “BRD-K54018158-001-02-8” selected.</vt:lpstr>
      <vt:lpstr>User can reselect Drug by clicking the “Reselect” button.</vt:lpstr>
      <vt:lpstr>User also can clear the selected Drug by clicking the “Deselect”, and return the initial state.</vt:lpstr>
      <vt:lpstr>(2) Select Fuzziness Metric Type</vt:lpstr>
      <vt:lpstr>Click the Fuzziness Type comboBox, and Slide it down </vt:lpstr>
      <vt:lpstr>There are five options in the list, here we select the recommended “L1K Gene Enrichment” to illustrate.</vt:lpstr>
      <vt:lpstr>The metric type changes to “L1K Gene Enrichment”.</vt:lpstr>
      <vt:lpstr>(3) Select the Fuzziness Level</vt:lpstr>
      <vt:lpstr>Click the Fuzziness Level comboBox, slide it down</vt:lpstr>
      <vt:lpstr>There are three options in the list, here we select the recommended “Less Fuzzy(&lt;=5%)” to illustrate.</vt:lpstr>
      <vt:lpstr>The Fuzziness Level changes to “Less Fuzzy(&lt;=5%)”, and the “Query” changes available.</vt:lpstr>
      <vt:lpstr>On the other hand, Fuzziness Level just has two options—“EC85”, “ All”, if the Fuzziness Type is “KINOME Scan”.</vt:lpstr>
      <vt:lpstr>(4) Querying from Data Warehouse</vt:lpstr>
      <vt:lpstr>Just need to click “Query” button and wait for result.</vt:lpstr>
      <vt:lpstr>Display Results of the Drug Target Signature </vt:lpstr>
      <vt:lpstr>Some detailed information appear in the below box.</vt:lpstr>
      <vt:lpstr>Support Searching related information of Gene on other websites</vt:lpstr>
      <vt:lpstr>Right click on any gene item in the result list if you want to search them on other websites.</vt:lpstr>
      <vt:lpstr>PowerPoint Presentation</vt:lpstr>
      <vt:lpstr>Search Drug on LIFE website</vt:lpstr>
      <vt:lpstr>Just click the “Search LIFE” to search on LIFE website after selecting a Drug</vt:lpstr>
      <vt:lpstr>Search Drug on Gene Bank website</vt:lpstr>
      <vt:lpstr>Just Click the “Search Drug Bank” button, the explorer will open to search.</vt:lpstr>
      <vt:lpstr>2. Predicting drug similarity</vt:lpstr>
      <vt:lpstr>Similar drugs or compounds of the one specified by users can be queried by clicking the “Similar Drugs” button</vt:lpstr>
      <vt:lpstr>As a example, we continue to search similar drug of “BRD-K54018158-001-02-8”</vt:lpstr>
      <vt:lpstr>Select the Fuzziness Level click the Fuzziness Level comboBox, slide it down</vt:lpstr>
      <vt:lpstr>Select a Fuzziness Level in the list</vt:lpstr>
      <vt:lpstr>We select the recommended “Fuzzy(&lt;-5%)”, and the “Query” button changes available.</vt:lpstr>
      <vt:lpstr>Click the “Query” button to get the similar drugs display in the below list. The name and the similarity of scores will be listed.</vt:lpstr>
      <vt:lpstr>Detailed information show in the edit box below by clicking any similar drug.</vt:lpstr>
      <vt:lpstr>Also, we can directly search these similar drug on LIFE and DrugBank by right clicking any result drug row.</vt:lpstr>
      <vt:lpstr>And, we can visualize the molecular regulatory network of the two similar drugs by clicking “Regulatory Network”.</vt:lpstr>
      <vt:lpstr>The graph dialog jumps out, the two similar drugs’ name and similarity score are displayed on that. </vt:lpstr>
      <vt:lpstr>Power the graph engine to draw by clicking “Plot Network” button which will change to “Stop”.</vt:lpstr>
      <vt:lpstr>It take several seconds to draw. You can click “Stop” button any time if you have no patience with it. </vt:lpstr>
      <vt:lpstr>The regulatory network diagram generates in several seconds while the “Stop” button changes to “Plot Network”.</vt:lpstr>
      <vt:lpstr>The two similar drugs are labeled in green and purple colors, their shared targets in white and the affected proteins in red.</vt:lpstr>
      <vt:lpstr>The network diagram can be zoomed in and zoomed out using mouse wheel or drag the “zoom” slider.</vt:lpstr>
      <vt:lpstr>The speed of zoom can be adjusted by changing “zoom speed” value.</vt:lpstr>
      <vt:lpstr>If users don’t want to use dot graph engine any more, users can change it by reselect the “Graph Engine” option.</vt:lpstr>
      <vt:lpstr>3. Predicting drug efficacy </vt:lpstr>
      <vt:lpstr>The “Cell Response” button on the “Discovering Similar Drugs” dialog will lead to the “Cell Responses” dialog, where the profiled or predicted suppression effects on tumor cell growth are listed with scores describing the prediction quality.</vt:lpstr>
      <vt:lpstr>For enabling the “Cell Response” button, we change the Fuzziness similarity Level and Query. </vt:lpstr>
      <vt:lpstr>On “Cell Responses” dialog, there are three parameters to select—types of cell lines and cell responses as well as the fuzziness level.</vt:lpstr>
      <vt:lpstr>The types cell lines include all, SK-OV-3, 5637, PC-9, Calu-1, JHH-6, NB69.</vt:lpstr>
      <vt:lpstr>The cell responses include all, Apoptosis, percent dead, percent G2-M arrested, percent interphase, percent mitosis, percent non-arrested, percent proliferation, percent viability.  </vt:lpstr>
      <vt:lpstr>The Fuzziness Level has only one default option temporarily.</vt:lpstr>
      <vt:lpstr>All parameters are specified to narrow down the search. Click “Query” button when finish options.</vt:lpstr>
      <vt:lpstr>The profiled or predicted suppression effects on tumor cell growth are listed with scores describing the prediction quality.</vt:lpstr>
      <vt:lpstr>Acknowledgement</vt:lpstr>
    </vt:vector>
  </TitlesOfParts>
  <Company>WFUHS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jLINDAW</dc:title>
  <dc:creator>Kun Wei</dc:creator>
  <cp:lastModifiedBy>Kun Wei</cp:lastModifiedBy>
  <cp:revision>60</cp:revision>
  <dcterms:created xsi:type="dcterms:W3CDTF">2013-11-10T18:48:49Z</dcterms:created>
  <dcterms:modified xsi:type="dcterms:W3CDTF">2013-11-17T04:41:09Z</dcterms:modified>
</cp:coreProperties>
</file>